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>
        <p:scale>
          <a:sx n="90" d="100"/>
          <a:sy n="9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AAD333-1592-4348-A0C0-12C37218875C}" type="datetimeFigureOut">
              <a:rPr lang="es-MX" smtClean="0"/>
              <a:pPr/>
              <a:t>23/05/2012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E4755C-689F-487C-9D2C-8F6F92147C9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91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fontAlgn="t"/>
            <a:r>
              <a:rPr lang="es-MX" b="1" dirty="0" smtClean="0">
                <a:solidFill>
                  <a:srgbClr val="000000"/>
                </a:solidFill>
                <a:latin typeface="Trebuchet MS"/>
              </a:rPr>
              <a:t>PROPUESTAS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b="1" dirty="0" smtClean="0">
                <a:solidFill>
                  <a:srgbClr val="000000"/>
                </a:solidFill>
                <a:latin typeface="Trebuchet MS"/>
              </a:rPr>
              <a:t>PARADIGMA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b="1" dirty="0" smtClean="0">
                <a:solidFill>
                  <a:srgbClr val="000000"/>
                </a:solidFill>
                <a:latin typeface="Trebuchet MS"/>
              </a:rPr>
              <a:t>INTERPRETATIVO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INTERES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(de la comunidad científica)</a:t>
            </a:r>
            <a:endParaRPr lang="es-MX" dirty="0" smtClean="0">
              <a:latin typeface="Arial"/>
            </a:endParaRPr>
          </a:p>
          <a:p>
            <a:pPr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COMPRESION E INTERPRETACION</a:t>
            </a:r>
            <a:endParaRPr lang="es-MX" dirty="0" smtClean="0">
              <a:latin typeface="Arial"/>
            </a:endParaRPr>
          </a:p>
          <a:p>
            <a:pPr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( La verdad se valida y acuerda socialmente en la accion)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ONOTOLOGIA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(la realidad es…)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INTERNA-IDEALISTA-RELATIVISTA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(el significado es creado socialmente)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RELACION 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SUJETO / OBJETO</a:t>
            </a:r>
            <a:endParaRPr lang="es-MX" dirty="0" smtClean="0">
              <a:latin typeface="Arial"/>
            </a:endParaRPr>
          </a:p>
          <a:p>
            <a:pPr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INTERRELACION, RELACION, INFLUIDA  POR FACTORES SUBJETIVOS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PROPOSITO: 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Generalización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EXPLICACION: 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Causalidad</a:t>
            </a:r>
            <a:endParaRPr lang="es-MX" dirty="0" smtClean="0">
              <a:latin typeface="Arial"/>
            </a:endParaRPr>
          </a:p>
          <a:p>
            <a:pPr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 INTERRACCION DE FACTORES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AXIOLOGIA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(papel de los valores)</a:t>
            </a:r>
            <a:endParaRPr lang="es-MX" dirty="0" smtClean="0">
              <a:latin typeface="Arial"/>
            </a:endParaRPr>
          </a:p>
          <a:p>
            <a:pPr algn="ctr" fontAlgn="t"/>
            <a:r>
              <a:rPr lang="es-MX" dirty="0" smtClean="0">
                <a:solidFill>
                  <a:srgbClr val="000000"/>
                </a:solidFill>
                <a:latin typeface="Trebuchet MS"/>
              </a:rPr>
              <a:t>EXPLICITOS. Influyen en la </a:t>
            </a:r>
            <a:r>
              <a:rPr lang="es-MX" dirty="0" err="1" smtClean="0">
                <a:solidFill>
                  <a:srgbClr val="000000"/>
                </a:solidFill>
                <a:latin typeface="Trebuchet MS"/>
              </a:rPr>
              <a:t>investigacion</a:t>
            </a:r>
            <a:endParaRPr lang="es-MX" dirty="0" smtClean="0">
              <a:latin typeface="Arial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4755C-689F-487C-9D2C-8F6F92147C97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75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C7F3CC-FEA6-4A05-8840-8FC60C308E51}" type="datetimeFigureOut">
              <a:rPr lang="es-MX" smtClean="0"/>
              <a:pPr/>
              <a:t>23/05/2012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93603C-2A78-4152-B3F2-41760E90F77F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844824"/>
            <a:ext cx="856895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oper Black" pitchFamily="18" charset="0"/>
              </a:rPr>
              <a:t>PARADIGMA </a:t>
            </a:r>
          </a:p>
          <a:p>
            <a:pPr algn="ctr"/>
            <a:r>
              <a:rPr lang="es-MX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oper Black" pitchFamily="18" charset="0"/>
              </a:rPr>
              <a:t/>
            </a:r>
            <a:br>
              <a:rPr lang="es-MX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oper Black" pitchFamily="18" charset="0"/>
              </a:rPr>
            </a:br>
            <a:r>
              <a:rPr lang="es-MX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oper Black" pitchFamily="18" charset="0"/>
              </a:rPr>
              <a:t>INTERPRETATIVO</a:t>
            </a:r>
            <a:endParaRPr lang="es-MX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54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079611" y="2492896"/>
            <a:ext cx="6984776" cy="2952328"/>
          </a:xfrm>
        </p:spPr>
        <p:txBody>
          <a:bodyPr>
            <a:normAutofit/>
          </a:bodyPr>
          <a:lstStyle/>
          <a:p>
            <a:pPr algn="just"/>
            <a:r>
              <a:rPr lang="es-MX" sz="1800" dirty="0" smtClean="0">
                <a:latin typeface="Comic Sans MS" pitchFamily="66" charset="0"/>
              </a:rPr>
              <a:t>Un paradigma es una clase de elementos con similitudes.</a:t>
            </a:r>
          </a:p>
          <a:p>
            <a:pPr algn="just"/>
            <a:endParaRPr lang="es-MX" sz="1800" dirty="0" smtClean="0">
              <a:latin typeface="Comic Sans MS" pitchFamily="66" charset="0"/>
            </a:endParaRPr>
          </a:p>
          <a:p>
            <a:pPr algn="just"/>
            <a:r>
              <a:rPr lang="es-MX" sz="2000" dirty="0" smtClean="0">
                <a:latin typeface="Comic Sans MS" pitchFamily="66" charset="0"/>
              </a:rPr>
              <a:t>Su </a:t>
            </a:r>
            <a:r>
              <a:rPr lang="es-MX" sz="2000" dirty="0">
                <a:latin typeface="Comic Sans MS" pitchFamily="66" charset="0"/>
              </a:rPr>
              <a:t>finalidad es profundizar nuestro conocimiento y comprensión de que </a:t>
            </a:r>
            <a:r>
              <a:rPr lang="es-MX" sz="2000" dirty="0" smtClean="0">
                <a:latin typeface="Comic Sans MS" pitchFamily="66" charset="0"/>
              </a:rPr>
              <a:t>por qué </a:t>
            </a:r>
            <a:r>
              <a:rPr lang="es-MX" sz="2000" dirty="0">
                <a:latin typeface="Comic Sans MS" pitchFamily="66" charset="0"/>
              </a:rPr>
              <a:t>la vida social se percibe y experimenta tal y como ocurre, este permite incorporar la aparición del sujeto, de los actores frente a lo instituido.</a:t>
            </a: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056784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PARADIGMA INTERPRETATIVO</a:t>
            </a:r>
            <a:endParaRPr lang="es-MX" sz="40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08404" y="6165304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515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MX" sz="6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OBJETIVOS</a:t>
            </a:r>
            <a:r>
              <a:rPr lang="es-MX" sz="6000" dirty="0" smtClean="0"/>
              <a:t/>
            </a:r>
            <a:br>
              <a:rPr lang="es-MX" sz="6000" dirty="0" smtClean="0"/>
            </a:br>
            <a:endParaRPr lang="es-MX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8208912" cy="39604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s-MX" dirty="0" smtClean="0"/>
          </a:p>
          <a:p>
            <a:pPr marL="45720" indent="0" algn="just">
              <a:buNone/>
            </a:pPr>
            <a:r>
              <a:rPr lang="es-MX" dirty="0" smtClean="0"/>
              <a:t>-No </a:t>
            </a:r>
            <a:r>
              <a:rPr lang="es-MX" dirty="0"/>
              <a:t>es buscar explicaciones casuales de la vida social y humana, sino profundizar el conocimiento y comprensión del porqué de una realidad.</a:t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-Podemos </a:t>
            </a:r>
            <a:r>
              <a:rPr lang="es-MX" dirty="0"/>
              <a:t>comprenderlo como la realidad dinámica y diversa</a:t>
            </a:r>
            <a:r>
              <a:rPr lang="es-MX" dirty="0" smtClean="0"/>
              <a:t>, se </a:t>
            </a:r>
            <a:r>
              <a:rPr lang="es-MX" dirty="0"/>
              <a:t>lo denomina cualitativo porque </a:t>
            </a:r>
            <a:r>
              <a:rPr lang="es-MX" dirty="0" smtClean="0"/>
              <a:t>la investigación no sólo </a:t>
            </a:r>
            <a:r>
              <a:rPr lang="es-MX" dirty="0"/>
              <a:t>es cuestión de métodos y técnicas si no concepción de conocimientos y realidad también se lo denomina fenomenologico-natuarista o </a:t>
            </a:r>
            <a:r>
              <a:rPr lang="es-MX" dirty="0" smtClean="0"/>
              <a:t>humanista.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pPr marL="45720" indent="0">
              <a:buNone/>
            </a:pP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309075" y="619760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M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MX" sz="4400" dirty="0" smtClean="0"/>
              <a:t>Según la propuesta:</a:t>
            </a:r>
            <a:endParaRPr lang="es-MX" sz="4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1325753"/>
              </p:ext>
            </p:extLst>
          </p:nvPr>
        </p:nvGraphicFramePr>
        <p:xfrm>
          <a:off x="395536" y="1196752"/>
          <a:ext cx="8351838" cy="499078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04456"/>
                <a:gridCol w="4247382"/>
              </a:tblGrid>
              <a:tr h="63493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PROPUESTAS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PARADIGMA</a:t>
                      </a:r>
                    </a:p>
                    <a:p>
                      <a:pPr algn="ctr"/>
                      <a:r>
                        <a:rPr lang="es-MX" dirty="0" smtClean="0"/>
                        <a:t>INTERPRETATIVO</a:t>
                      </a:r>
                      <a:endParaRPr lang="es-MX" dirty="0"/>
                    </a:p>
                  </a:txBody>
                  <a:tcPr/>
                </a:tc>
              </a:tr>
              <a:tr h="87598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INTERES</a:t>
                      </a:r>
                    </a:p>
                    <a:p>
                      <a:pPr algn="ctr"/>
                      <a:r>
                        <a:rPr lang="es-MX" dirty="0" smtClean="0"/>
                        <a:t>(de</a:t>
                      </a:r>
                      <a:r>
                        <a:rPr lang="es-MX" baseline="0" dirty="0" smtClean="0"/>
                        <a:t> la comunidad científica</a:t>
                      </a:r>
                      <a:r>
                        <a:rPr lang="es-MX" dirty="0" smtClean="0"/>
                        <a:t>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COMPRESION E</a:t>
                      </a:r>
                      <a:r>
                        <a:rPr lang="es-MX" baseline="0" dirty="0" smtClean="0"/>
                        <a:t> INTERPRETACION</a:t>
                      </a:r>
                    </a:p>
                    <a:p>
                      <a:r>
                        <a:rPr lang="es-MX" baseline="0" dirty="0" smtClean="0"/>
                        <a:t>( La verdad se valida y acuerda socialmente en la accion)</a:t>
                      </a:r>
                    </a:p>
                  </a:txBody>
                  <a:tcPr/>
                </a:tc>
              </a:tr>
              <a:tr h="63493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ONTOLOGIA</a:t>
                      </a:r>
                    </a:p>
                    <a:p>
                      <a:pPr algn="ctr"/>
                      <a:r>
                        <a:rPr lang="es-MX" dirty="0" smtClean="0"/>
                        <a:t>(la realidad es…)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INTERNA-IDEALISTA-RELATIVISTA</a:t>
                      </a:r>
                    </a:p>
                    <a:p>
                      <a:pPr algn="ctr"/>
                      <a:r>
                        <a:rPr lang="es-MX" dirty="0" smtClean="0"/>
                        <a:t>(el significado es creado socialmente)</a:t>
                      </a:r>
                      <a:endParaRPr lang="es-MX" dirty="0"/>
                    </a:p>
                  </a:txBody>
                  <a:tcPr/>
                </a:tc>
              </a:tr>
              <a:tr h="63493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RELACION </a:t>
                      </a:r>
                    </a:p>
                    <a:p>
                      <a:pPr algn="ctr"/>
                      <a:r>
                        <a:rPr lang="es-MX" dirty="0" smtClean="0"/>
                        <a:t>SUJETO / OBJETO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INTERRELACION, RELACION, INFLUIDA  POR FACTORES SUBJETIVOS</a:t>
                      </a:r>
                      <a:endParaRPr lang="es-MX" dirty="0"/>
                    </a:p>
                  </a:txBody>
                  <a:tcPr/>
                </a:tc>
              </a:tr>
              <a:tr h="63493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PROPOSITO</a:t>
                      </a:r>
                      <a:r>
                        <a:rPr lang="es-MX" baseline="0" dirty="0" smtClean="0"/>
                        <a:t>: </a:t>
                      </a:r>
                    </a:p>
                    <a:p>
                      <a:pPr algn="ctr"/>
                      <a:r>
                        <a:rPr lang="es-MX" baseline="0" dirty="0" smtClean="0"/>
                        <a:t>Generalización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Hipótesis de trabajo en contexto y         tiempo</a:t>
                      </a:r>
                      <a:r>
                        <a:rPr lang="es-MX" baseline="0" dirty="0" smtClean="0"/>
                        <a:t> dado</a:t>
                      </a:r>
                      <a:endParaRPr lang="es-MX" dirty="0"/>
                    </a:p>
                  </a:txBody>
                  <a:tcPr/>
                </a:tc>
              </a:tr>
              <a:tr h="63493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EXPLICACION: </a:t>
                      </a:r>
                    </a:p>
                    <a:p>
                      <a:pPr algn="ctr"/>
                      <a:r>
                        <a:rPr lang="es-MX" dirty="0" smtClean="0"/>
                        <a:t>Causalidad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INTERRACCION</a:t>
                      </a:r>
                      <a:r>
                        <a:rPr lang="es-MX" baseline="0" dirty="0" smtClean="0"/>
                        <a:t> DE FACTORES</a:t>
                      </a:r>
                      <a:endParaRPr lang="es-MX" dirty="0"/>
                    </a:p>
                  </a:txBody>
                  <a:tcPr/>
                </a:tc>
              </a:tr>
              <a:tr h="87598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AXIOLOGIA</a:t>
                      </a:r>
                    </a:p>
                    <a:p>
                      <a:pPr algn="ctr"/>
                      <a:r>
                        <a:rPr lang="es-MX" dirty="0" smtClean="0"/>
                        <a:t>(papel de los valores)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aseline="0" dirty="0" smtClean="0"/>
                        <a:t>EXPLICITOS  Influyen en la investigación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44408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N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5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296144"/>
          </a:xfrm>
        </p:spPr>
        <p:txBody>
          <a:bodyPr/>
          <a:lstStyle/>
          <a:p>
            <a:pPr marL="0" indent="0" algn="ctr">
              <a:buNone/>
            </a:pP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¿ QUE COMPRENDE EL PARADIGMA INTERPRETATIVO?</a:t>
            </a:r>
            <a:endParaRPr lang="es-MX" sz="36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80920" cy="50405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MX" sz="2100" dirty="0" smtClean="0">
                <a:latin typeface="Comic Sans MS" pitchFamily="66" charset="0"/>
              </a:rPr>
              <a:t>Comprende </a:t>
            </a:r>
            <a:r>
              <a:rPr lang="es-MX" sz="2100" dirty="0">
                <a:latin typeface="Comic Sans MS" pitchFamily="66" charset="0"/>
              </a:rPr>
              <a:t>que la realidad es dinámica y diversa dirigida al significado de las acciones humanas, la </a:t>
            </a:r>
            <a:r>
              <a:rPr lang="es-MX" sz="2100" dirty="0" smtClean="0">
                <a:latin typeface="Comic Sans MS" pitchFamily="66" charset="0"/>
              </a:rPr>
              <a:t>práctica </a:t>
            </a:r>
            <a:r>
              <a:rPr lang="es-MX" sz="2100" dirty="0">
                <a:latin typeface="Comic Sans MS" pitchFamily="66" charset="0"/>
              </a:rPr>
              <a:t>social, </a:t>
            </a:r>
            <a:r>
              <a:rPr lang="es-MX" sz="2100" dirty="0" smtClean="0">
                <a:latin typeface="Comic Sans MS" pitchFamily="66" charset="0"/>
              </a:rPr>
              <a:t>la </a:t>
            </a:r>
            <a:r>
              <a:rPr lang="es-MX" sz="2100" dirty="0">
                <a:latin typeface="Comic Sans MS" pitchFamily="66" charset="0"/>
              </a:rPr>
              <a:t>comprensión y significación</a:t>
            </a:r>
            <a:r>
              <a:rPr lang="es-MX" sz="2100" dirty="0" smtClean="0">
                <a:latin typeface="Comic Sans MS" pitchFamily="66" charset="0"/>
              </a:rPr>
              <a:t>.</a:t>
            </a: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-Esta </a:t>
            </a:r>
            <a:r>
              <a:rPr lang="es-MX" sz="2100" dirty="0">
                <a:latin typeface="Comic Sans MS" pitchFamily="66" charset="0"/>
              </a:rPr>
              <a:t>orientada al </a:t>
            </a:r>
            <a:r>
              <a:rPr lang="es-MX" sz="2100" dirty="0" smtClean="0">
                <a:latin typeface="Comic Sans MS" pitchFamily="66" charset="0"/>
              </a:rPr>
              <a:t>descubrimiento.</a:t>
            </a:r>
            <a:endParaRPr lang="es-MX" sz="2100" dirty="0">
              <a:latin typeface="Comic Sans MS" pitchFamily="66" charset="0"/>
            </a:endParaRP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-Hay </a:t>
            </a:r>
            <a:r>
              <a:rPr lang="es-MX" sz="2100" dirty="0">
                <a:latin typeface="Comic Sans MS" pitchFamily="66" charset="0"/>
              </a:rPr>
              <a:t>una relación de participación democrática y comunicativa entre el investigador y el objeto investigado.</a:t>
            </a: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-Predomina </a:t>
            </a:r>
            <a:r>
              <a:rPr lang="es-MX" sz="2100" dirty="0">
                <a:latin typeface="Comic Sans MS" pitchFamily="66" charset="0"/>
              </a:rPr>
              <a:t>la </a:t>
            </a:r>
            <a:r>
              <a:rPr lang="es-MX" sz="2100" dirty="0" smtClean="0">
                <a:latin typeface="Comic Sans MS" pitchFamily="66" charset="0"/>
              </a:rPr>
              <a:t>práctica</a:t>
            </a:r>
            <a:r>
              <a:rPr lang="es-MX" sz="2100" dirty="0">
                <a:latin typeface="Comic Sans MS" pitchFamily="66" charset="0"/>
              </a:rPr>
              <a:t>.</a:t>
            </a: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-Objetivo </a:t>
            </a:r>
            <a:r>
              <a:rPr lang="es-MX" sz="2100" dirty="0">
                <a:latin typeface="Comic Sans MS" pitchFamily="66" charset="0"/>
              </a:rPr>
              <a:t>penetrar en el mundo de los hombres y las mujeres.</a:t>
            </a: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-Esta </a:t>
            </a:r>
            <a:r>
              <a:rPr lang="es-MX" sz="2100" dirty="0">
                <a:latin typeface="Comic Sans MS" pitchFamily="66" charset="0"/>
              </a:rPr>
              <a:t>centrada en las diferencias</a:t>
            </a:r>
          </a:p>
          <a:p>
            <a:pPr marL="45720" indent="0" algn="just">
              <a:buNone/>
            </a:pPr>
            <a:r>
              <a:rPr lang="es-MX" sz="2100" dirty="0" smtClean="0">
                <a:latin typeface="Comic Sans MS" pitchFamily="66" charset="0"/>
              </a:rPr>
              <a:t>-La </a:t>
            </a:r>
            <a:r>
              <a:rPr lang="es-MX" sz="2100" dirty="0">
                <a:latin typeface="Comic Sans MS" pitchFamily="66" charset="0"/>
              </a:rPr>
              <a:t>investigación y la acción están en constante interacción. La acción como fuente de conocimiento y la investigación se constituye en si una acción.</a:t>
            </a:r>
          </a:p>
          <a:p>
            <a:pPr marL="45720" indent="0">
              <a:buNone/>
            </a:pPr>
            <a:r>
              <a:rPr lang="es-MX" sz="2100" dirty="0" smtClean="0">
                <a:latin typeface="Comic Sans MS" pitchFamily="66" charset="0"/>
              </a:rPr>
              <a:t>-Se </a:t>
            </a:r>
            <a:r>
              <a:rPr lang="es-MX" sz="2100" dirty="0">
                <a:latin typeface="Comic Sans MS" pitchFamily="66" charset="0"/>
              </a:rPr>
              <a:t>puede utilizar en pequeños grupos o escalas.</a:t>
            </a:r>
          </a:p>
          <a:p>
            <a:pPr marL="45720" indent="0">
              <a:buNone/>
            </a:pP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244408" y="62336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427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CARACTERÍSTICAS </a:t>
            </a: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DEL PARADIGMA INTERPRETATIVO</a:t>
            </a:r>
            <a:endParaRPr lang="es-MX" sz="36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064896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dirty="0">
                <a:latin typeface="Comic Sans MS" pitchFamily="66" charset="0"/>
              </a:rPr>
              <a:t>Sus principales características son</a:t>
            </a:r>
            <a:r>
              <a:rPr lang="es-MX" dirty="0" smtClean="0">
                <a:latin typeface="Comic Sans MS" pitchFamily="66" charset="0"/>
              </a:rPr>
              <a:t>:</a:t>
            </a:r>
          </a:p>
          <a:p>
            <a:pPr marL="45720" indent="0">
              <a:buNone/>
            </a:pPr>
            <a:endParaRPr lang="es-MX" dirty="0">
              <a:latin typeface="Comic Sans MS" pitchFamily="66" charset="0"/>
            </a:endParaRPr>
          </a:p>
          <a:p>
            <a:pPr marL="45720" indent="0">
              <a:buNone/>
            </a:pPr>
            <a:r>
              <a:rPr lang="es-MX" dirty="0" smtClean="0">
                <a:latin typeface="Comic Sans MS" pitchFamily="66" charset="0"/>
              </a:rPr>
              <a:t>-SU </a:t>
            </a:r>
            <a:r>
              <a:rPr lang="es-MX" dirty="0" smtClean="0">
                <a:latin typeface="Comic Sans MS" pitchFamily="66" charset="0"/>
              </a:rPr>
              <a:t>ORIENTACIÓN</a:t>
            </a:r>
            <a:r>
              <a:rPr lang="es-MX" dirty="0" smtClean="0">
                <a:latin typeface="Comic Sans MS" pitchFamily="66" charset="0"/>
              </a:rPr>
              <a:t>: </a:t>
            </a:r>
            <a:r>
              <a:rPr lang="es-MX" dirty="0">
                <a:latin typeface="Comic Sans MS" pitchFamily="66" charset="0"/>
              </a:rPr>
              <a:t>es dirigida hacia el ¡</a:t>
            </a:r>
            <a:r>
              <a:rPr lang="es-MX" dirty="0" smtClean="0">
                <a:latin typeface="Comic Sans MS" pitchFamily="66" charset="0"/>
              </a:rPr>
              <a:t>descubrimiento!.</a:t>
            </a:r>
          </a:p>
          <a:p>
            <a:pPr marL="45720" indent="0">
              <a:buNone/>
            </a:pPr>
            <a:r>
              <a:rPr lang="es-MX" dirty="0" smtClean="0">
                <a:latin typeface="Comic Sans MS" pitchFamily="66" charset="0"/>
              </a:rPr>
              <a:t>-LA </a:t>
            </a:r>
            <a:r>
              <a:rPr lang="es-MX" dirty="0">
                <a:latin typeface="Comic Sans MS" pitchFamily="66" charset="0"/>
              </a:rPr>
              <a:t>RELACIÓN </a:t>
            </a:r>
            <a:r>
              <a:rPr lang="es-MX" dirty="0" smtClean="0">
                <a:latin typeface="Comic Sans MS" pitchFamily="66" charset="0"/>
              </a:rPr>
              <a:t>INVESTIGADOR-OBJETO: es </a:t>
            </a:r>
            <a:r>
              <a:rPr lang="es-MX" dirty="0">
                <a:latin typeface="Comic Sans MS" pitchFamily="66" charset="0"/>
              </a:rPr>
              <a:t>decir que trabajan  juntos para un mismo </a:t>
            </a:r>
            <a:r>
              <a:rPr lang="es-MX" dirty="0" smtClean="0">
                <a:latin typeface="Comic Sans MS" pitchFamily="66" charset="0"/>
              </a:rPr>
              <a:t>fin, </a:t>
            </a:r>
            <a:r>
              <a:rPr lang="es-MX" dirty="0">
                <a:latin typeface="Comic Sans MS" pitchFamily="66" charset="0"/>
              </a:rPr>
              <a:t>existe una participación democrática y comunicativa entre los sujetos investigativos y el </a:t>
            </a:r>
            <a:r>
              <a:rPr lang="es-MX" dirty="0" smtClean="0">
                <a:latin typeface="Comic Sans MS" pitchFamily="66" charset="0"/>
              </a:rPr>
              <a:t>investigador.</a:t>
            </a:r>
          </a:p>
          <a:p>
            <a:pPr marL="45720" indent="0">
              <a:buNone/>
            </a:pPr>
            <a:r>
              <a:rPr lang="es-MX" dirty="0" smtClean="0">
                <a:latin typeface="Comic Sans MS" pitchFamily="66" charset="0"/>
              </a:rPr>
              <a:t>-ENTREVISTA </a:t>
            </a:r>
            <a:r>
              <a:rPr lang="es-MX" dirty="0">
                <a:latin typeface="Comic Sans MS" pitchFamily="66" charset="0"/>
              </a:rPr>
              <a:t>es vista como una </a:t>
            </a:r>
            <a:r>
              <a:rPr lang="es-MX" dirty="0" smtClean="0">
                <a:latin typeface="Comic Sans MS" pitchFamily="66" charset="0"/>
              </a:rPr>
              <a:t>investigación, su </a:t>
            </a:r>
            <a:r>
              <a:rPr lang="es-MX" dirty="0">
                <a:latin typeface="Comic Sans MS" pitchFamily="66" charset="0"/>
              </a:rPr>
              <a:t>lógica es conocimiento que le permita al investigador llegar a entender lo que le está sucediendo a su objeto de estudio  a partir de la investigación </a:t>
            </a:r>
            <a:r>
              <a:rPr lang="es-MX" dirty="0" smtClean="0">
                <a:latin typeface="Comic Sans MS" pitchFamily="66" charset="0"/>
              </a:rPr>
              <a:t>ilustrada.</a:t>
            </a:r>
            <a:endParaRPr lang="es-MX" dirty="0">
              <a:latin typeface="Comic Sans MS" pitchFamily="66" charset="0"/>
            </a:endParaRP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297866" y="63813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012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088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s-MX" sz="6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WILHELM DILTHEY</a:t>
            </a:r>
            <a:endParaRPr lang="es-MX" sz="60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067944" y="2276872"/>
            <a:ext cx="4824536" cy="259228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s-MX" sz="2800" dirty="0" smtClean="0"/>
              <a:t>-</a:t>
            </a:r>
            <a:r>
              <a:rPr lang="es-MX" sz="2800" dirty="0" smtClean="0">
                <a:latin typeface="Comic Sans MS" pitchFamily="66" charset="0"/>
              </a:rPr>
              <a:t>Cree que toda manifestación espiritual humana tiene que ser comprendida desde el contexto histórico de su época.</a:t>
            </a:r>
          </a:p>
          <a:p>
            <a:endParaRPr lang="es-MX" dirty="0"/>
          </a:p>
        </p:txBody>
      </p:sp>
      <p:pic>
        <p:nvPicPr>
          <p:cNvPr id="4" name="Picture 2" descr="http://upload.wikimedia.org/wikipedia/commons/thumb/d/df/Dilthey1-4.jpg/220px-Dilthey1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96511"/>
            <a:ext cx="2952328" cy="429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8244408" y="609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L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87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MX" sz="54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ALBERT SCHUTZ</a:t>
            </a:r>
            <a:endParaRPr lang="es-MX" sz="54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7544" y="2492896"/>
            <a:ext cx="3592488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MX" sz="3200" dirty="0" smtClean="0">
                <a:latin typeface="Comic Sans MS" pitchFamily="66" charset="0"/>
              </a:rPr>
              <a:t>“La comprensión pasa a ser una estructura fundamental del ser humano”</a:t>
            </a:r>
            <a:endParaRPr lang="es-MX" sz="3200" dirty="0">
              <a:latin typeface="Comic Sans MS" pitchFamily="66" charset="0"/>
            </a:endParaRPr>
          </a:p>
        </p:txBody>
      </p:sp>
      <p:pic>
        <p:nvPicPr>
          <p:cNvPr id="1028" name="Picture 4" descr="http://1.bp.blogspot.com/_ILAP37QbWVY/TKCUmGJ-yjI/AAAAAAAAAFY/v7GRq0XGqxg/s1600/Alfred+Schut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571661" cy="324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8316416" y="6237312"/>
            <a:ext cx="467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7857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92888" cy="6048672"/>
          </a:xfrm>
        </p:spPr>
        <p:txBody>
          <a:bodyPr/>
          <a:lstStyle/>
          <a:p>
            <a:pPr marL="182880" indent="0" algn="ctr">
              <a:buNone/>
            </a:pPr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GENERALIDADES DE LA INVESTIGACION Y PRACTICA PEDAGOGICA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/>
            </a:r>
            <a:br>
              <a:rPr lang="es-MX" dirty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/>
            </a:r>
            <a:b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I ACADEMICO GRUPO2</a:t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/>
            </a:r>
            <a:b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MARIA DEL ROSARIO CARVAJAL</a:t>
            </a:r>
            <a:b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LILIANA GALLEGO </a:t>
            </a:r>
            <a:b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LORENA GUITIERREZ </a:t>
            </a:r>
            <a:b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YERALDIN VASQUEZ </a:t>
            </a:r>
            <a:b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Cooper Black" pitchFamily="18" charset="0"/>
              </a:rPr>
              <a:t>NIYIRETH VASQUEZ </a:t>
            </a:r>
            <a:endParaRPr lang="es-MX" sz="4800" dirty="0">
              <a:solidFill>
                <a:schemeClr val="accent1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340</TotalTime>
  <Words>435</Words>
  <Application>Microsoft Office PowerPoint</Application>
  <PresentationFormat>Presentación en pantalla (4:3)</PresentationFormat>
  <Paragraphs>83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Transmisión de listas</vt:lpstr>
      <vt:lpstr>Presentación de PowerPoint</vt:lpstr>
      <vt:lpstr>PARADIGMA INTERPRETATIVO</vt:lpstr>
      <vt:lpstr>OBJETIVOS </vt:lpstr>
      <vt:lpstr>Según la propuesta:</vt:lpstr>
      <vt:lpstr>¿ QUE COMPRENDE EL PARADIGMA INTERPRETATIVO?</vt:lpstr>
      <vt:lpstr>CARACTERÍSTICAS DEL PARADIGMA INTERPRETATIVO</vt:lpstr>
      <vt:lpstr>WILHELM DILTHEY</vt:lpstr>
      <vt:lpstr>ALBERT SCHUTZ</vt:lpstr>
      <vt:lpstr>GENERALIDADES DE LA INVESTIGACION Y PRACTICA PEDAGOGICA  I ACADEMICO GRUPO2  MARIA DEL ROSARIO CARVAJAL LILIANA GALLEGO  LORENA GUITIERREZ  YERALDIN VASQUEZ  NIYIRETH VASQUEZ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JOSEPH OO7</dc:creator>
  <cp:lastModifiedBy>Personal</cp:lastModifiedBy>
  <cp:revision>22</cp:revision>
  <dcterms:created xsi:type="dcterms:W3CDTF">2012-05-15T21:40:53Z</dcterms:created>
  <dcterms:modified xsi:type="dcterms:W3CDTF">2012-05-24T03:08:25Z</dcterms:modified>
</cp:coreProperties>
</file>