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9"/>
  </p:notesMasterIdLst>
  <p:sldIdLst>
    <p:sldId id="258" r:id="rId2"/>
    <p:sldId id="300" r:id="rId3"/>
    <p:sldId id="259" r:id="rId4"/>
    <p:sldId id="260" r:id="rId5"/>
    <p:sldId id="272" r:id="rId6"/>
    <p:sldId id="301" r:id="rId7"/>
    <p:sldId id="267" r:id="rId8"/>
    <p:sldId id="302" r:id="rId9"/>
    <p:sldId id="303" r:id="rId10"/>
    <p:sldId id="304" r:id="rId11"/>
    <p:sldId id="305"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6" r:id="rId33"/>
    <p:sldId id="274" r:id="rId34"/>
    <p:sldId id="276" r:id="rId35"/>
    <p:sldId id="275" r:id="rId36"/>
    <p:sldId id="278" r:id="rId37"/>
    <p:sldId id="279" r:id="rId38"/>
    <p:sldId id="308" r:id="rId39"/>
    <p:sldId id="309" r:id="rId40"/>
    <p:sldId id="310" r:id="rId41"/>
    <p:sldId id="311" r:id="rId42"/>
    <p:sldId id="312" r:id="rId43"/>
    <p:sldId id="316" r:id="rId44"/>
    <p:sldId id="317" r:id="rId45"/>
    <p:sldId id="318" r:id="rId46"/>
    <p:sldId id="313" r:id="rId47"/>
    <p:sldId id="270"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9900"/>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4660"/>
  </p:normalViewPr>
  <p:slideViewPr>
    <p:cSldViewPr>
      <p:cViewPr>
        <p:scale>
          <a:sx n="76" d="100"/>
          <a:sy n="76" d="100"/>
        </p:scale>
        <p:origin x="-1290"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manualLayout>
          <c:layoutTarget val="inner"/>
          <c:xMode val="edge"/>
          <c:yMode val="edge"/>
          <c:x val="0"/>
          <c:y val="7.8611193986429465E-3"/>
          <c:w val="1"/>
          <c:h val="0.47765502602009879"/>
        </c:manualLayout>
      </c:layout>
      <c:barChart>
        <c:barDir val="col"/>
        <c:grouping val="clustered"/>
        <c:varyColors val="0"/>
        <c:ser>
          <c:idx val="0"/>
          <c:order val="0"/>
          <c:tx>
            <c:strRef>
              <c:f>Hoja1!$B$1</c:f>
              <c:strCache>
                <c:ptCount val="1"/>
                <c:pt idx="0">
                  <c:v>Columna2</c:v>
                </c:pt>
              </c:strCache>
            </c:strRef>
          </c:tx>
          <c:invertIfNegative val="0"/>
          <c:cat>
            <c:strRef>
              <c:f>Hoja1!$A$2:$A$7</c:f>
              <c:strCache>
                <c:ptCount val="6"/>
                <c:pt idx="0">
                  <c:v>GARABATEO DESORDENADO</c:v>
                </c:pt>
                <c:pt idx="1">
                  <c:v>GARABATEO ORDENADO</c:v>
                </c:pt>
                <c:pt idx="2">
                  <c:v>GARABATEO CON NOMBRE</c:v>
                </c:pt>
                <c:pt idx="3">
                  <c:v>PRE-ESQUEMÁTICO</c:v>
                </c:pt>
                <c:pt idx="4">
                  <c:v>ESQUEMATICO</c:v>
                </c:pt>
                <c:pt idx="5">
                  <c:v>REALISMO</c:v>
                </c:pt>
              </c:strCache>
            </c:strRef>
          </c:cat>
          <c:val>
            <c:numRef>
              <c:f>Hoja1!$B$2:$B$7</c:f>
              <c:numCache>
                <c:formatCode>General</c:formatCode>
                <c:ptCount val="6"/>
                <c:pt idx="0">
                  <c:v>1</c:v>
                </c:pt>
                <c:pt idx="1">
                  <c:v>2</c:v>
                </c:pt>
                <c:pt idx="2">
                  <c:v>3</c:v>
                </c:pt>
                <c:pt idx="3">
                  <c:v>4</c:v>
                </c:pt>
                <c:pt idx="4">
                  <c:v>5</c:v>
                </c:pt>
                <c:pt idx="5">
                  <c:v>6</c:v>
                </c:pt>
              </c:numCache>
            </c:numRef>
          </c:val>
        </c:ser>
        <c:dLbls>
          <c:showLegendKey val="0"/>
          <c:showVal val="0"/>
          <c:showCatName val="0"/>
          <c:showSerName val="0"/>
          <c:showPercent val="0"/>
          <c:showBubbleSize val="0"/>
        </c:dLbls>
        <c:gapWidth val="150"/>
        <c:axId val="70079232"/>
        <c:axId val="70080768"/>
      </c:barChart>
      <c:catAx>
        <c:axId val="70079232"/>
        <c:scaling>
          <c:orientation val="minMax"/>
        </c:scaling>
        <c:delete val="0"/>
        <c:axPos val="b"/>
        <c:majorTickMark val="out"/>
        <c:minorTickMark val="none"/>
        <c:tickLblPos val="nextTo"/>
        <c:txPr>
          <a:bodyPr/>
          <a:lstStyle/>
          <a:p>
            <a:pPr>
              <a:defRPr lang="es-CO" sz="1000"/>
            </a:pPr>
            <a:endParaRPr lang="es-ES"/>
          </a:p>
        </c:txPr>
        <c:crossAx val="70080768"/>
        <c:crosses val="autoZero"/>
        <c:auto val="1"/>
        <c:lblAlgn val="ctr"/>
        <c:lblOffset val="100"/>
        <c:noMultiLvlLbl val="0"/>
      </c:catAx>
      <c:valAx>
        <c:axId val="70080768"/>
        <c:scaling>
          <c:orientation val="minMax"/>
        </c:scaling>
        <c:delete val="1"/>
        <c:axPos val="l"/>
        <c:majorGridlines/>
        <c:numFmt formatCode="General" sourceLinked="1"/>
        <c:majorTickMark val="out"/>
        <c:minorTickMark val="none"/>
        <c:tickLblPos val="none"/>
        <c:crossAx val="70079232"/>
        <c:crosses val="autoZero"/>
        <c:crossBetween val="between"/>
      </c:valAx>
    </c:plotArea>
    <c:plotVisOnly val="1"/>
    <c:dispBlanksAs val="gap"/>
    <c:showDLblsOverMax val="0"/>
  </c:chart>
  <c:txPr>
    <a:bodyPr/>
    <a:lstStyle/>
    <a:p>
      <a:pPr>
        <a:defRPr sz="1800"/>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autoTitleDeleted val="1"/>
    <c:plotArea>
      <c:layout>
        <c:manualLayout>
          <c:layoutTarget val="inner"/>
          <c:xMode val="edge"/>
          <c:yMode val="edge"/>
          <c:x val="1.9298245614035113E-2"/>
          <c:y val="0"/>
          <c:w val="0.96140350877192893"/>
          <c:h val="0.61064285782933436"/>
        </c:manualLayout>
      </c:layout>
      <c:barChart>
        <c:barDir val="col"/>
        <c:grouping val="clustered"/>
        <c:varyColors val="0"/>
        <c:ser>
          <c:idx val="0"/>
          <c:order val="0"/>
          <c:tx>
            <c:strRef>
              <c:f>Hoja1!$B$1</c:f>
              <c:strCache>
                <c:ptCount val="1"/>
                <c:pt idx="0">
                  <c:v>Columna2</c:v>
                </c:pt>
              </c:strCache>
            </c:strRef>
          </c:tx>
          <c:invertIfNegative val="0"/>
          <c:cat>
            <c:strRef>
              <c:f>Hoja1!$A$2:$A$6</c:f>
              <c:strCache>
                <c:ptCount val="5"/>
                <c:pt idx="0">
                  <c:v>P1</c:v>
                </c:pt>
                <c:pt idx="1">
                  <c:v>P2</c:v>
                </c:pt>
                <c:pt idx="2">
                  <c:v>SÍLABICO</c:v>
                </c:pt>
                <c:pt idx="3">
                  <c:v>ALFABETICO</c:v>
                </c:pt>
                <c:pt idx="4">
                  <c:v>ALFABETIZADO</c:v>
                </c:pt>
              </c:strCache>
            </c:strRef>
          </c:cat>
          <c:val>
            <c:numRef>
              <c:f>Hoja1!$B$2:$B$6</c:f>
              <c:numCache>
                <c:formatCode>General</c:formatCode>
                <c:ptCount val="5"/>
                <c:pt idx="0">
                  <c:v>1</c:v>
                </c:pt>
                <c:pt idx="1">
                  <c:v>2</c:v>
                </c:pt>
                <c:pt idx="2">
                  <c:v>3</c:v>
                </c:pt>
                <c:pt idx="3">
                  <c:v>4</c:v>
                </c:pt>
                <c:pt idx="4">
                  <c:v>5</c:v>
                </c:pt>
              </c:numCache>
            </c:numRef>
          </c:val>
        </c:ser>
        <c:dLbls>
          <c:showLegendKey val="0"/>
          <c:showVal val="0"/>
          <c:showCatName val="0"/>
          <c:showSerName val="0"/>
          <c:showPercent val="0"/>
          <c:showBubbleSize val="0"/>
        </c:dLbls>
        <c:gapWidth val="150"/>
        <c:axId val="73581312"/>
        <c:axId val="73582848"/>
      </c:barChart>
      <c:catAx>
        <c:axId val="73581312"/>
        <c:scaling>
          <c:orientation val="minMax"/>
        </c:scaling>
        <c:delete val="0"/>
        <c:axPos val="b"/>
        <c:majorTickMark val="out"/>
        <c:minorTickMark val="none"/>
        <c:tickLblPos val="nextTo"/>
        <c:txPr>
          <a:bodyPr/>
          <a:lstStyle/>
          <a:p>
            <a:pPr>
              <a:defRPr lang="es-CO" sz="1000"/>
            </a:pPr>
            <a:endParaRPr lang="es-ES"/>
          </a:p>
        </c:txPr>
        <c:crossAx val="73582848"/>
        <c:crosses val="autoZero"/>
        <c:auto val="1"/>
        <c:lblAlgn val="ctr"/>
        <c:lblOffset val="100"/>
        <c:noMultiLvlLbl val="0"/>
      </c:catAx>
      <c:valAx>
        <c:axId val="73582848"/>
        <c:scaling>
          <c:orientation val="minMax"/>
        </c:scaling>
        <c:delete val="1"/>
        <c:axPos val="l"/>
        <c:majorGridlines/>
        <c:numFmt formatCode="General" sourceLinked="1"/>
        <c:majorTickMark val="out"/>
        <c:minorTickMark val="none"/>
        <c:tickLblPos val="none"/>
        <c:crossAx val="73581312"/>
        <c:crosses val="autoZero"/>
        <c:crossBetween val="between"/>
      </c:valAx>
    </c:plotArea>
    <c:plotVisOnly val="1"/>
    <c:dispBlanksAs val="gap"/>
    <c:showDLblsOverMax val="0"/>
  </c:chart>
  <c:txPr>
    <a:bodyPr/>
    <a:lstStyle/>
    <a:p>
      <a:pPr>
        <a:defRPr sz="1800"/>
      </a:pPr>
      <a:endParaRPr lang="es-E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0.20329</cdr:x>
      <cdr:y>0.66319</cdr:y>
    </cdr:from>
    <cdr:to>
      <cdr:x>0.33158</cdr:x>
      <cdr:y>0.83465</cdr:y>
    </cdr:to>
    <cdr:sp macro="" textlink="">
      <cdr:nvSpPr>
        <cdr:cNvPr id="2" name="4 CuadroTexto"/>
        <cdr:cNvSpPr txBox="1"/>
      </cdr:nvSpPr>
      <cdr:spPr>
        <a:xfrm xmlns:a="http://schemas.openxmlformats.org/drawingml/2006/main">
          <a:off x="1471594" y="3429024"/>
          <a:ext cx="928694" cy="88652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Trebuchet MS"/>
            </a:defRPr>
          </a:lvl1pPr>
          <a:lvl2pPr marL="457200" algn="l" defTabSz="914400" rtl="0" eaLnBrk="1" latinLnBrk="0" hangingPunct="1">
            <a:defRPr sz="1800" kern="1200">
              <a:solidFill>
                <a:sysClr val="windowText" lastClr="000000"/>
              </a:solidFill>
              <a:latin typeface="Trebuchet MS"/>
            </a:defRPr>
          </a:lvl2pPr>
          <a:lvl3pPr marL="914400" algn="l" defTabSz="914400" rtl="0" eaLnBrk="1" latinLnBrk="0" hangingPunct="1">
            <a:defRPr sz="1800" kern="1200">
              <a:solidFill>
                <a:sysClr val="windowText" lastClr="000000"/>
              </a:solidFill>
              <a:latin typeface="Trebuchet MS"/>
            </a:defRPr>
          </a:lvl3pPr>
          <a:lvl4pPr marL="1371600" algn="l" defTabSz="914400" rtl="0" eaLnBrk="1" latinLnBrk="0" hangingPunct="1">
            <a:defRPr sz="1800" kern="1200">
              <a:solidFill>
                <a:sysClr val="windowText" lastClr="000000"/>
              </a:solidFill>
              <a:latin typeface="Trebuchet MS"/>
            </a:defRPr>
          </a:lvl4pPr>
          <a:lvl5pPr marL="1828800" algn="l" defTabSz="914400" rtl="0" eaLnBrk="1" latinLnBrk="0" hangingPunct="1">
            <a:defRPr sz="1800" kern="1200">
              <a:solidFill>
                <a:sysClr val="windowText" lastClr="000000"/>
              </a:solidFill>
              <a:latin typeface="Trebuchet MS"/>
            </a:defRPr>
          </a:lvl5pPr>
          <a:lvl6pPr marL="2286000" algn="l" defTabSz="914400" rtl="0" eaLnBrk="1" latinLnBrk="0" hangingPunct="1">
            <a:defRPr sz="1800" kern="1200">
              <a:solidFill>
                <a:sysClr val="windowText" lastClr="000000"/>
              </a:solidFill>
              <a:latin typeface="Trebuchet MS"/>
            </a:defRPr>
          </a:lvl6pPr>
          <a:lvl7pPr marL="2743200" algn="l" defTabSz="914400" rtl="0" eaLnBrk="1" latinLnBrk="0" hangingPunct="1">
            <a:defRPr sz="1800" kern="1200">
              <a:solidFill>
                <a:sysClr val="windowText" lastClr="000000"/>
              </a:solidFill>
              <a:latin typeface="Trebuchet MS"/>
            </a:defRPr>
          </a:lvl7pPr>
          <a:lvl8pPr marL="3200400" algn="l" defTabSz="914400" rtl="0" eaLnBrk="1" latinLnBrk="0" hangingPunct="1">
            <a:defRPr sz="1800" kern="1200">
              <a:solidFill>
                <a:sysClr val="windowText" lastClr="000000"/>
              </a:solidFill>
              <a:latin typeface="Trebuchet MS"/>
            </a:defRPr>
          </a:lvl8pPr>
          <a:lvl9pPr marL="3657600" algn="l" defTabSz="914400" rtl="0" eaLnBrk="1" latinLnBrk="0" hangingPunct="1">
            <a:defRPr sz="1800" kern="1200">
              <a:solidFill>
                <a:sysClr val="windowText" lastClr="000000"/>
              </a:solidFill>
              <a:latin typeface="Trebuchet MS"/>
            </a:defRPr>
          </a:lvl9pPr>
        </a:lstStyle>
        <a:p xmlns:a="http://schemas.openxmlformats.org/drawingml/2006/main">
          <a:pPr algn="just"/>
          <a:r>
            <a:rPr lang="es-ES" sz="800" dirty="0" smtClean="0">
              <a:solidFill>
                <a:sysClr val="window" lastClr="FFFFFF"/>
              </a:solidFill>
            </a:rPr>
            <a:t>MOVIMIENTOS CONTINUOS DONDE HAY CORRESPONDENCIA VISUAL Y MOTORA</a:t>
          </a:r>
          <a:endParaRPr lang="es-ES" sz="800" dirty="0">
            <a:solidFill>
              <a:sysClr val="window" lastClr="FFFFFF"/>
            </a:solidFill>
          </a:endParaRPr>
        </a:p>
      </cdr:txBody>
    </cdr:sp>
  </cdr:relSizeAnchor>
  <cdr:relSizeAnchor xmlns:cdr="http://schemas.openxmlformats.org/drawingml/2006/chartDrawing">
    <cdr:from>
      <cdr:x>0.52895</cdr:x>
      <cdr:y>0.67701</cdr:y>
    </cdr:from>
    <cdr:to>
      <cdr:x>0.6375</cdr:x>
      <cdr:y>0.82306</cdr:y>
    </cdr:to>
    <cdr:sp macro="" textlink="">
      <cdr:nvSpPr>
        <cdr:cNvPr id="3" name="4 CuadroTexto"/>
        <cdr:cNvSpPr txBox="1"/>
      </cdr:nvSpPr>
      <cdr:spPr>
        <a:xfrm xmlns:a="http://schemas.openxmlformats.org/drawingml/2006/main">
          <a:off x="3829048" y="3500462"/>
          <a:ext cx="785818" cy="7551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Trebuchet MS"/>
            </a:defRPr>
          </a:lvl1pPr>
          <a:lvl2pPr marL="457200" algn="l" defTabSz="914400" rtl="0" eaLnBrk="1" latinLnBrk="0" hangingPunct="1">
            <a:defRPr sz="1800" kern="1200">
              <a:solidFill>
                <a:sysClr val="windowText" lastClr="000000"/>
              </a:solidFill>
              <a:latin typeface="Trebuchet MS"/>
            </a:defRPr>
          </a:lvl2pPr>
          <a:lvl3pPr marL="914400" algn="l" defTabSz="914400" rtl="0" eaLnBrk="1" latinLnBrk="0" hangingPunct="1">
            <a:defRPr sz="1800" kern="1200">
              <a:solidFill>
                <a:sysClr val="windowText" lastClr="000000"/>
              </a:solidFill>
              <a:latin typeface="Trebuchet MS"/>
            </a:defRPr>
          </a:lvl3pPr>
          <a:lvl4pPr marL="1371600" algn="l" defTabSz="914400" rtl="0" eaLnBrk="1" latinLnBrk="0" hangingPunct="1">
            <a:defRPr sz="1800" kern="1200">
              <a:solidFill>
                <a:sysClr val="windowText" lastClr="000000"/>
              </a:solidFill>
              <a:latin typeface="Trebuchet MS"/>
            </a:defRPr>
          </a:lvl4pPr>
          <a:lvl5pPr marL="1828800" algn="l" defTabSz="914400" rtl="0" eaLnBrk="1" latinLnBrk="0" hangingPunct="1">
            <a:defRPr sz="1800" kern="1200">
              <a:solidFill>
                <a:sysClr val="windowText" lastClr="000000"/>
              </a:solidFill>
              <a:latin typeface="Trebuchet MS"/>
            </a:defRPr>
          </a:lvl5pPr>
          <a:lvl6pPr marL="2286000" algn="l" defTabSz="914400" rtl="0" eaLnBrk="1" latinLnBrk="0" hangingPunct="1">
            <a:defRPr sz="1800" kern="1200">
              <a:solidFill>
                <a:sysClr val="windowText" lastClr="000000"/>
              </a:solidFill>
              <a:latin typeface="Trebuchet MS"/>
            </a:defRPr>
          </a:lvl6pPr>
          <a:lvl7pPr marL="2743200" algn="l" defTabSz="914400" rtl="0" eaLnBrk="1" latinLnBrk="0" hangingPunct="1">
            <a:defRPr sz="1800" kern="1200">
              <a:solidFill>
                <a:sysClr val="windowText" lastClr="000000"/>
              </a:solidFill>
              <a:latin typeface="Trebuchet MS"/>
            </a:defRPr>
          </a:lvl7pPr>
          <a:lvl8pPr marL="3200400" algn="l" defTabSz="914400" rtl="0" eaLnBrk="1" latinLnBrk="0" hangingPunct="1">
            <a:defRPr sz="1800" kern="1200">
              <a:solidFill>
                <a:sysClr val="windowText" lastClr="000000"/>
              </a:solidFill>
              <a:latin typeface="Trebuchet MS"/>
            </a:defRPr>
          </a:lvl8pPr>
          <a:lvl9pPr marL="3657600" algn="l" defTabSz="914400" rtl="0" eaLnBrk="1" latinLnBrk="0" hangingPunct="1">
            <a:defRPr sz="1800" kern="1200">
              <a:solidFill>
                <a:sysClr val="windowText" lastClr="000000"/>
              </a:solidFill>
              <a:latin typeface="Trebuchet MS"/>
            </a:defRPr>
          </a:lvl9pPr>
        </a:lstStyle>
        <a:p xmlns:a="http://schemas.openxmlformats.org/drawingml/2006/main">
          <a:pPr algn="just"/>
          <a:r>
            <a:rPr lang="es-ES" sz="800" dirty="0" smtClean="0">
              <a:solidFill>
                <a:sysClr val="window" lastClr="FFFFFF"/>
              </a:solidFill>
            </a:rPr>
            <a:t>COMIENZA A ELABORAR ESQUEMAS EN SUS DIBUJOS</a:t>
          </a:r>
          <a:endParaRPr lang="es-ES" sz="800" dirty="0">
            <a:solidFill>
              <a:sysClr val="window" lastClr="FFFFFF"/>
            </a:solidFill>
          </a:endParaRPr>
        </a:p>
      </cdr:txBody>
    </cdr:sp>
  </cdr:relSizeAnchor>
  <cdr:relSizeAnchor xmlns:cdr="http://schemas.openxmlformats.org/drawingml/2006/chartDrawing">
    <cdr:from>
      <cdr:x>0.66711</cdr:x>
      <cdr:y>0.67701</cdr:y>
    </cdr:from>
    <cdr:to>
      <cdr:x>0.77566</cdr:x>
      <cdr:y>0.83772</cdr:y>
    </cdr:to>
    <cdr:sp macro="" textlink="">
      <cdr:nvSpPr>
        <cdr:cNvPr id="4" name="4 CuadroTexto"/>
        <cdr:cNvSpPr txBox="1"/>
      </cdr:nvSpPr>
      <cdr:spPr>
        <a:xfrm xmlns:a="http://schemas.openxmlformats.org/drawingml/2006/main">
          <a:off x="4829180" y="3500462"/>
          <a:ext cx="785818"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just"/>
          <a:r>
            <a:rPr lang="es-ES" sz="800" dirty="0" smtClean="0">
              <a:solidFill>
                <a:sysClr val="window" lastClr="FFFFFF"/>
              </a:solidFill>
            </a:rPr>
            <a:t>CONCEPTO DEFINIDO DE HOMBRE Y DE SU MEDIO</a:t>
          </a:r>
        </a:p>
        <a:p xmlns:a="http://schemas.openxmlformats.org/drawingml/2006/main">
          <a:pPr algn="just"/>
          <a:r>
            <a:rPr lang="es-ES" sz="800" dirty="0" smtClean="0">
              <a:solidFill>
                <a:sysClr val="window" lastClr="FFFFFF"/>
              </a:solidFill>
            </a:rPr>
            <a:t>APEGO AL COLOR</a:t>
          </a:r>
        </a:p>
      </cdr:txBody>
    </cdr:sp>
  </cdr:relSizeAnchor>
  <cdr:relSizeAnchor xmlns:cdr="http://schemas.openxmlformats.org/drawingml/2006/chartDrawing">
    <cdr:from>
      <cdr:x>0.825</cdr:x>
      <cdr:y>0.67701</cdr:y>
    </cdr:from>
    <cdr:to>
      <cdr:x>0.95329</cdr:x>
      <cdr:y>0.81391</cdr:y>
    </cdr:to>
    <cdr:sp macro="" textlink="">
      <cdr:nvSpPr>
        <cdr:cNvPr id="5" name="4 CuadroTexto"/>
        <cdr:cNvSpPr txBox="1"/>
      </cdr:nvSpPr>
      <cdr:spPr>
        <a:xfrm xmlns:a="http://schemas.openxmlformats.org/drawingml/2006/main">
          <a:off x="5972188" y="3500462"/>
          <a:ext cx="928694"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just"/>
          <a:r>
            <a:rPr lang="es-ES" sz="800" dirty="0" smtClean="0">
              <a:solidFill>
                <a:sysClr val="window" lastClr="FFFFFF"/>
              </a:solidFill>
            </a:rPr>
            <a:t>ABANDONO DE LINEAS GEOMETRICAS</a:t>
          </a:r>
        </a:p>
        <a:p xmlns:a="http://schemas.openxmlformats.org/drawingml/2006/main">
          <a:pPr algn="just"/>
          <a:r>
            <a:rPr lang="es-ES" sz="800" dirty="0" smtClean="0">
              <a:solidFill>
                <a:sysClr val="window" lastClr="FFFFFF"/>
              </a:solidFill>
            </a:rPr>
            <a:t>DIFENCIACIOÓN DE SEXO</a:t>
          </a:r>
        </a:p>
      </cdr:txBody>
    </cdr:sp>
  </cdr:relSizeAnchor>
</c:userShapes>
</file>

<file path=ppt/drawings/drawing2.xml><?xml version="1.0" encoding="utf-8"?>
<c:userShapes xmlns:c="http://schemas.openxmlformats.org/drawingml/2006/chart">
  <cdr:relSizeAnchor xmlns:cdr="http://schemas.openxmlformats.org/drawingml/2006/chartDrawing">
    <cdr:from>
      <cdr:x>0.03947</cdr:x>
      <cdr:y>0.73134</cdr:y>
    </cdr:from>
    <cdr:to>
      <cdr:x>0.1875</cdr:x>
      <cdr:y>0.8278</cdr:y>
    </cdr:to>
    <cdr:sp macro="" textlink="">
      <cdr:nvSpPr>
        <cdr:cNvPr id="2" name="4 CuadroTexto"/>
        <cdr:cNvSpPr txBox="1"/>
      </cdr:nvSpPr>
      <cdr:spPr>
        <a:xfrm xmlns:a="http://schemas.openxmlformats.org/drawingml/2006/main">
          <a:off x="285752" y="3500462"/>
          <a:ext cx="107157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Trebuchet MS"/>
            </a:defRPr>
          </a:lvl1pPr>
          <a:lvl2pPr marL="457200" algn="l" defTabSz="914400" rtl="0" eaLnBrk="1" latinLnBrk="0" hangingPunct="1">
            <a:defRPr sz="1800" kern="1200">
              <a:solidFill>
                <a:sysClr val="windowText" lastClr="000000"/>
              </a:solidFill>
              <a:latin typeface="Trebuchet MS"/>
            </a:defRPr>
          </a:lvl2pPr>
          <a:lvl3pPr marL="914400" algn="l" defTabSz="914400" rtl="0" eaLnBrk="1" latinLnBrk="0" hangingPunct="1">
            <a:defRPr sz="1800" kern="1200">
              <a:solidFill>
                <a:sysClr val="windowText" lastClr="000000"/>
              </a:solidFill>
              <a:latin typeface="Trebuchet MS"/>
            </a:defRPr>
          </a:lvl3pPr>
          <a:lvl4pPr marL="1371600" algn="l" defTabSz="914400" rtl="0" eaLnBrk="1" latinLnBrk="0" hangingPunct="1">
            <a:defRPr sz="1800" kern="1200">
              <a:solidFill>
                <a:sysClr val="windowText" lastClr="000000"/>
              </a:solidFill>
              <a:latin typeface="Trebuchet MS"/>
            </a:defRPr>
          </a:lvl4pPr>
          <a:lvl5pPr marL="1828800" algn="l" defTabSz="914400" rtl="0" eaLnBrk="1" latinLnBrk="0" hangingPunct="1">
            <a:defRPr sz="1800" kern="1200">
              <a:solidFill>
                <a:sysClr val="windowText" lastClr="000000"/>
              </a:solidFill>
              <a:latin typeface="Trebuchet MS"/>
            </a:defRPr>
          </a:lvl5pPr>
          <a:lvl6pPr marL="2286000" algn="l" defTabSz="914400" rtl="0" eaLnBrk="1" latinLnBrk="0" hangingPunct="1">
            <a:defRPr sz="1800" kern="1200">
              <a:solidFill>
                <a:sysClr val="windowText" lastClr="000000"/>
              </a:solidFill>
              <a:latin typeface="Trebuchet MS"/>
            </a:defRPr>
          </a:lvl6pPr>
          <a:lvl7pPr marL="2743200" algn="l" defTabSz="914400" rtl="0" eaLnBrk="1" latinLnBrk="0" hangingPunct="1">
            <a:defRPr sz="1800" kern="1200">
              <a:solidFill>
                <a:sysClr val="windowText" lastClr="000000"/>
              </a:solidFill>
              <a:latin typeface="Trebuchet MS"/>
            </a:defRPr>
          </a:lvl7pPr>
          <a:lvl8pPr marL="3200400" algn="l" defTabSz="914400" rtl="0" eaLnBrk="1" latinLnBrk="0" hangingPunct="1">
            <a:defRPr sz="1800" kern="1200">
              <a:solidFill>
                <a:sysClr val="windowText" lastClr="000000"/>
              </a:solidFill>
              <a:latin typeface="Trebuchet MS"/>
            </a:defRPr>
          </a:lvl8pPr>
          <a:lvl9pPr marL="3657600" algn="l" defTabSz="914400" rtl="0" eaLnBrk="1" latinLnBrk="0" hangingPunct="1">
            <a:defRPr sz="1800" kern="1200">
              <a:solidFill>
                <a:sysClr val="windowText" lastClr="000000"/>
              </a:solidFill>
              <a:latin typeface="Trebuchet MS"/>
            </a:defRPr>
          </a:lvl9pPr>
        </a:lstStyle>
        <a:p xmlns:a="http://schemas.openxmlformats.org/drawingml/2006/main">
          <a:pPr algn="just"/>
          <a:r>
            <a:rPr lang="es-ES" sz="800" dirty="0" smtClean="0">
              <a:solidFill>
                <a:sysClr val="window" lastClr="FFFFFF"/>
              </a:solidFill>
            </a:rPr>
            <a:t>SE EXPRESA A TRAVÉS DEL DIBUJO</a:t>
          </a:r>
          <a:endParaRPr lang="es-ES" sz="800" dirty="0">
            <a:solidFill>
              <a:sysClr val="window" lastClr="FFFFFF"/>
            </a:solidFill>
          </a:endParaRPr>
        </a:p>
      </cdr:txBody>
    </cdr:sp>
  </cdr:relSizeAnchor>
  <cdr:relSizeAnchor xmlns:cdr="http://schemas.openxmlformats.org/drawingml/2006/chartDrawing">
    <cdr:from>
      <cdr:x>0.23684</cdr:x>
      <cdr:y>0.73134</cdr:y>
    </cdr:from>
    <cdr:to>
      <cdr:x>0.38487</cdr:x>
      <cdr:y>0.8278</cdr:y>
    </cdr:to>
    <cdr:sp macro="" textlink="">
      <cdr:nvSpPr>
        <cdr:cNvPr id="3" name="4 CuadroTexto"/>
        <cdr:cNvSpPr txBox="1"/>
      </cdr:nvSpPr>
      <cdr:spPr>
        <a:xfrm xmlns:a="http://schemas.openxmlformats.org/drawingml/2006/main">
          <a:off x="1714512" y="3500462"/>
          <a:ext cx="107157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just"/>
          <a:r>
            <a:rPr lang="es-ES" sz="800" dirty="0" smtClean="0">
              <a:solidFill>
                <a:sysClr val="window" lastClr="FFFFFF"/>
              </a:solidFill>
            </a:rPr>
            <a:t>HIPÓTEISI DE CANTIDAS Y DE VARIEDAD</a:t>
          </a:r>
          <a:endParaRPr lang="es-ES" sz="800" dirty="0">
            <a:solidFill>
              <a:sysClr val="window" lastClr="FFFFFF"/>
            </a:solidFill>
          </a:endParaRPr>
        </a:p>
      </cdr:txBody>
    </cdr:sp>
  </cdr:relSizeAnchor>
  <cdr:relSizeAnchor xmlns:cdr="http://schemas.openxmlformats.org/drawingml/2006/chartDrawing">
    <cdr:from>
      <cdr:x>0.43421</cdr:x>
      <cdr:y>0.74627</cdr:y>
    </cdr:from>
    <cdr:to>
      <cdr:x>0.58224</cdr:x>
      <cdr:y>0.86844</cdr:y>
    </cdr:to>
    <cdr:sp macro="" textlink="">
      <cdr:nvSpPr>
        <cdr:cNvPr id="4" name="4 CuadroTexto"/>
        <cdr:cNvSpPr txBox="1"/>
      </cdr:nvSpPr>
      <cdr:spPr>
        <a:xfrm xmlns:a="http://schemas.openxmlformats.org/drawingml/2006/main">
          <a:off x="3143272" y="3571900"/>
          <a:ext cx="1071570"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just"/>
          <a:r>
            <a:rPr lang="es-ES" sz="800" dirty="0" smtClean="0">
              <a:solidFill>
                <a:sysClr val="window" lastClr="FFFFFF"/>
              </a:solidFill>
            </a:rPr>
            <a:t>HIPÓTESIS SIN VALOR SONORO Y  CON VALOR SONORO</a:t>
          </a:r>
          <a:endParaRPr lang="es-ES" sz="800" dirty="0">
            <a:solidFill>
              <a:sysClr val="window" lastClr="FFFFFF"/>
            </a:solidFill>
          </a:endParaRPr>
        </a:p>
      </cdr:txBody>
    </cdr:sp>
  </cdr:relSizeAnchor>
  <cdr:relSizeAnchor xmlns:cdr="http://schemas.openxmlformats.org/drawingml/2006/chartDrawing">
    <cdr:from>
      <cdr:x>0.62171</cdr:x>
      <cdr:y>0.74627</cdr:y>
    </cdr:from>
    <cdr:to>
      <cdr:x>0.76974</cdr:x>
      <cdr:y>0.94561</cdr:y>
    </cdr:to>
    <cdr:sp macro="" textlink="">
      <cdr:nvSpPr>
        <cdr:cNvPr id="5" name="4 CuadroTexto"/>
        <cdr:cNvSpPr txBox="1"/>
      </cdr:nvSpPr>
      <cdr:spPr>
        <a:xfrm xmlns:a="http://schemas.openxmlformats.org/drawingml/2006/main">
          <a:off x="4500594" y="3571900"/>
          <a:ext cx="1071570" cy="95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just"/>
          <a:r>
            <a:rPr lang="es-ES" sz="800" dirty="0" smtClean="0">
              <a:solidFill>
                <a:sysClr val="window" lastClr="FFFFFF"/>
              </a:solidFill>
            </a:rPr>
            <a:t>RELACIÓN QUE ESTABLECE ENTRE GRAFÍA Y FONEMA  LE CORRESPONDE A UN SISTEMA FONÉTICO Y NO SILAÁBICO</a:t>
          </a:r>
          <a:endParaRPr lang="es-ES" sz="800" dirty="0">
            <a:solidFill>
              <a:sysClr val="window" lastClr="FFFFFF"/>
            </a:solidFill>
          </a:endParaRPr>
        </a:p>
      </cdr:txBody>
    </cdr:sp>
  </cdr:relSizeAnchor>
  <cdr:relSizeAnchor xmlns:cdr="http://schemas.openxmlformats.org/drawingml/2006/chartDrawing">
    <cdr:from>
      <cdr:x>0.81908</cdr:x>
      <cdr:y>0.74627</cdr:y>
    </cdr:from>
    <cdr:to>
      <cdr:x>0.93751</cdr:x>
      <cdr:y>0.89417</cdr:y>
    </cdr:to>
    <cdr:sp macro="" textlink="">
      <cdr:nvSpPr>
        <cdr:cNvPr id="6" name="1 CuadroTexto"/>
        <cdr:cNvSpPr txBox="1"/>
      </cdr:nvSpPr>
      <cdr:spPr>
        <a:xfrm xmlns:a="http://schemas.openxmlformats.org/drawingml/2006/main">
          <a:off x="5929354" y="3571900"/>
          <a:ext cx="857256"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just"/>
          <a:r>
            <a:rPr lang="es-ES" sz="800" dirty="0" smtClean="0">
              <a:solidFill>
                <a:sysClr val="window" lastClr="FFFFFF"/>
              </a:solidFill>
            </a:rPr>
            <a:t>EL NIÑO LEE, ESCRIBE, COMPRENDE Y PRODUCE TEXTO.</a:t>
          </a:r>
          <a:endParaRPr lang="es-ES" sz="800" dirty="0">
            <a:solidFill>
              <a:sysClr val="window" lastClr="FFFF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4AC5E-143F-4EFB-9A6C-A2702C224C26}" type="datetimeFigureOut">
              <a:rPr lang="es-CO" smtClean="0"/>
              <a:pPr/>
              <a:t>22/05/2012</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551181-FC37-4599-9580-A55CC5E82B01}" type="slidenum">
              <a:rPr lang="es-CO" smtClean="0"/>
              <a:pPr/>
              <a:t>‹Nº›</a:t>
            </a:fld>
            <a:endParaRPr lang="es-CO"/>
          </a:p>
        </p:txBody>
      </p:sp>
    </p:spTree>
    <p:extLst>
      <p:ext uri="{BB962C8B-B14F-4D97-AF65-F5344CB8AC3E}">
        <p14:creationId xmlns:p14="http://schemas.microsoft.com/office/powerpoint/2010/main" val="75564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71428577-1CD0-4D57-B8F8-783BCDB0A96F}" type="datetimeFigureOut">
              <a:rPr lang="es-ES" smtClean="0"/>
              <a:pPr/>
              <a:t>22/05/2012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AFEE0F-6654-458A-B37C-C8602825C182}" type="slidenum">
              <a:rPr lang="es-ES" smtClean="0"/>
              <a:pPr/>
              <a:t>‹Nº›</a:t>
            </a:fld>
            <a:endParaRPr lang="es-ES"/>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1428577-1CD0-4D57-B8F8-783BCDB0A96F}" type="datetimeFigureOut">
              <a:rPr lang="es-ES" smtClean="0"/>
              <a:pPr/>
              <a:t>22/05/2012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AFEE0F-6654-458A-B37C-C8602825C18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1428577-1CD0-4D57-B8F8-783BCDB0A96F}" type="datetimeFigureOut">
              <a:rPr lang="es-ES" smtClean="0"/>
              <a:pPr/>
              <a:t>22/05/2012</a:t>
            </a:fld>
            <a:endParaRPr lang="es-ES"/>
          </a:p>
        </p:txBody>
      </p:sp>
      <p:sp>
        <p:nvSpPr>
          <p:cNvPr id="5" name="4 Marcador de pie de página"/>
          <p:cNvSpPr>
            <a:spLocks noGrp="1"/>
          </p:cNvSpPr>
          <p:nvPr>
            <p:ph type="ftr" sz="quarter" idx="11"/>
          </p:nvPr>
        </p:nvSpPr>
        <p:spPr>
          <a:xfrm>
            <a:off x="2640597" y="6377459"/>
            <a:ext cx="3836404" cy="365125"/>
          </a:xfrm>
        </p:spPr>
        <p:txBody>
          <a:bodyPr/>
          <a:lstStyle/>
          <a:p>
            <a:endParaRPr lang="es-ES"/>
          </a:p>
        </p:txBody>
      </p:sp>
      <p:sp>
        <p:nvSpPr>
          <p:cNvPr id="6" name="5 Marcador de número de diapositiva"/>
          <p:cNvSpPr>
            <a:spLocks noGrp="1"/>
          </p:cNvSpPr>
          <p:nvPr>
            <p:ph type="sldNum" sz="quarter" idx="12"/>
          </p:nvPr>
        </p:nvSpPr>
        <p:spPr/>
        <p:txBody>
          <a:bodyPr/>
          <a:lstStyle/>
          <a:p>
            <a:fld id="{31AFEE0F-6654-458A-B37C-C8602825C18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1428577-1CD0-4D57-B8F8-783BCDB0A96F}" type="datetimeFigureOut">
              <a:rPr lang="es-ES" smtClean="0"/>
              <a:pPr/>
              <a:t>22/05/2012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AFEE0F-6654-458A-B37C-C8602825C18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1428577-1CD0-4D57-B8F8-783BCDB0A96F}" type="datetimeFigureOut">
              <a:rPr lang="es-ES" smtClean="0"/>
              <a:pPr/>
              <a:t>22/05/2012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AFEE0F-6654-458A-B37C-C8602825C182}"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1428577-1CD0-4D57-B8F8-783BCDB0A96F}" type="datetimeFigureOut">
              <a:rPr lang="es-ES" smtClean="0"/>
              <a:pPr/>
              <a:t>22/05/2012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1AFEE0F-6654-458A-B37C-C8602825C18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1428577-1CD0-4D57-B8F8-783BCDB0A96F}" type="datetimeFigureOut">
              <a:rPr lang="es-ES" smtClean="0"/>
              <a:pPr/>
              <a:t>22/05/2012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1AFEE0F-6654-458A-B37C-C8602825C18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1428577-1CD0-4D57-B8F8-783BCDB0A96F}" type="datetimeFigureOut">
              <a:rPr lang="es-ES" smtClean="0"/>
              <a:pPr/>
              <a:t>22/05/2012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1AFEE0F-6654-458A-B37C-C8602825C18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428577-1CD0-4D57-B8F8-783BCDB0A96F}" type="datetimeFigureOut">
              <a:rPr lang="es-ES" smtClean="0"/>
              <a:pPr/>
              <a:t>22/05/2012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1AFEE0F-6654-458A-B37C-C8602825C18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1428577-1CD0-4D57-B8F8-783BCDB0A96F}" type="datetimeFigureOut">
              <a:rPr lang="es-ES" smtClean="0"/>
              <a:pPr/>
              <a:t>22/05/2012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1AFEE0F-6654-458A-B37C-C8602825C182}" type="slidenum">
              <a:rPr lang="es-ES" smtClean="0"/>
              <a:pPr/>
              <a:t>‹Nº›</a:t>
            </a:fld>
            <a:endParaRPr lang="es-ES"/>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71428577-1CD0-4D57-B8F8-783BCDB0A96F}" type="datetimeFigureOut">
              <a:rPr lang="es-ES" smtClean="0"/>
              <a:pPr/>
              <a:t>22/05/2012</a:t>
            </a:fld>
            <a:endParaRPr lang="es-ES"/>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S"/>
          </a:p>
        </p:txBody>
      </p:sp>
      <p:sp>
        <p:nvSpPr>
          <p:cNvPr id="7" name="6 Marcador de número de diapositiva"/>
          <p:cNvSpPr>
            <a:spLocks noGrp="1"/>
          </p:cNvSpPr>
          <p:nvPr>
            <p:ph type="sldNum" sz="quarter" idx="12"/>
          </p:nvPr>
        </p:nvSpPr>
        <p:spPr>
          <a:xfrm>
            <a:off x="8339328" y="1170432"/>
            <a:ext cx="733864" cy="201168"/>
          </a:xfrm>
        </p:spPr>
        <p:txBody>
          <a:bodyPr/>
          <a:lstStyle/>
          <a:p>
            <a:fld id="{31AFEE0F-6654-458A-B37C-C8602825C182}"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1428577-1CD0-4D57-B8F8-783BCDB0A96F}" type="datetimeFigureOut">
              <a:rPr lang="es-ES" smtClean="0"/>
              <a:pPr/>
              <a:t>22/05/2012</a:t>
            </a:fld>
            <a:endParaRPr lang="es-ES"/>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S"/>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1AFEE0F-6654-458A-B37C-C8602825C18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2.bp.blogspot.com/_tqK9UvJpH7I/TNGE4oJIkfI/AAAAAAAAEMc/U7YeHRMMh-I/s1600/cooperacion.png" TargetMode="External"/><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500066"/>
            <a:ext cx="6500858" cy="500066"/>
          </a:xfrm>
        </p:spPr>
        <p:txBody>
          <a:bodyPr>
            <a:normAutofit fontScale="25000" lnSpcReduction="20000"/>
          </a:bodyPr>
          <a:lstStyle/>
          <a:p>
            <a:pPr lvl="3" algn="ctr">
              <a:buNone/>
            </a:pPr>
            <a:endParaRPr lang="es-ES" sz="2800" dirty="0" smtClean="0">
              <a:solidFill>
                <a:srgbClr val="C00000"/>
              </a:solidFill>
            </a:endParaRPr>
          </a:p>
          <a:p>
            <a:pPr lvl="3" algn="ctr">
              <a:buNone/>
            </a:pPr>
            <a:endParaRPr lang="es-ES" sz="5400" dirty="0" smtClean="0">
              <a:solidFill>
                <a:schemeClr val="accent1">
                  <a:lumMod val="60000"/>
                  <a:lumOff val="40000"/>
                </a:schemeClr>
              </a:solidFill>
              <a:latin typeface="Maiandra GD" pitchFamily="34" charset="0"/>
            </a:endParaRPr>
          </a:p>
          <a:p>
            <a:pPr lvl="3" algn="ctr">
              <a:buNone/>
            </a:pPr>
            <a:r>
              <a:rPr lang="es-ES" sz="35200" dirty="0" smtClean="0">
                <a:solidFill>
                  <a:srgbClr val="FFFF00"/>
                </a:solidFill>
                <a:latin typeface="Maiandra GD" pitchFamily="34" charset="0"/>
              </a:rPr>
              <a:t>GEEMPA</a:t>
            </a:r>
          </a:p>
          <a:p>
            <a:pPr lvl="3">
              <a:buNone/>
            </a:pPr>
            <a:endParaRPr lang="es-ES" sz="9000" dirty="0">
              <a:solidFill>
                <a:srgbClr val="C00000"/>
              </a:solidFill>
            </a:endParaRPr>
          </a:p>
        </p:txBody>
      </p:sp>
      <p:pic>
        <p:nvPicPr>
          <p:cNvPr id="90118" name="Picture 6" descr="http://www.callusdigital.org/lacenet/hormigas/descargar_foto_presenta.php?id=44"/>
          <p:cNvPicPr>
            <a:picLocks noChangeAspect="1" noChangeArrowheads="1"/>
          </p:cNvPicPr>
          <p:nvPr/>
        </p:nvPicPr>
        <p:blipFill>
          <a:blip r:embed="rId2"/>
          <a:srcRect/>
          <a:stretch>
            <a:fillRect/>
          </a:stretch>
        </p:blipFill>
        <p:spPr bwMode="auto">
          <a:xfrm>
            <a:off x="2214546" y="1571612"/>
            <a:ext cx="4857784" cy="4786346"/>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CICLO DE LA ACTIVIDAD  DOCENTE según </a:t>
            </a:r>
            <a:r>
              <a:rPr lang="es-CO" dirty="0" err="1" smtClean="0"/>
              <a:t>geempa</a:t>
            </a:r>
            <a:endParaRPr lang="es-CO" dirty="0"/>
          </a:p>
        </p:txBody>
      </p:sp>
      <p:sp>
        <p:nvSpPr>
          <p:cNvPr id="3" name="2 Marcador de contenido"/>
          <p:cNvSpPr>
            <a:spLocks noGrp="1"/>
          </p:cNvSpPr>
          <p:nvPr>
            <p:ph idx="1"/>
          </p:nvPr>
        </p:nvSpPr>
        <p:spPr/>
        <p:txBody>
          <a:bodyPr>
            <a:normAutofit fontScale="70000" lnSpcReduction="20000"/>
          </a:bodyPr>
          <a:lstStyle/>
          <a:p>
            <a:pPr algn="ctr">
              <a:buNone/>
            </a:pPr>
            <a:r>
              <a:rPr lang="es-CO" sz="2800" dirty="0" smtClean="0"/>
              <a:t>PROFESIONALIZACIÓN</a:t>
            </a:r>
          </a:p>
          <a:p>
            <a:pPr algn="ctr">
              <a:buNone/>
            </a:pPr>
            <a:r>
              <a:rPr lang="es-CO" sz="2800" dirty="0" smtClean="0"/>
              <a:t>FORMACIÓN PERMANENTE</a:t>
            </a:r>
          </a:p>
          <a:p>
            <a:pPr algn="ctr">
              <a:buNone/>
            </a:pPr>
            <a:r>
              <a:rPr lang="es-CO" sz="2800" dirty="0" smtClean="0"/>
              <a:t>ACTITUD</a:t>
            </a:r>
          </a:p>
          <a:p>
            <a:pPr algn="ctr">
              <a:buNone/>
            </a:pPr>
            <a:r>
              <a:rPr lang="es-CO" sz="2800" dirty="0" smtClean="0"/>
              <a:t>DESEO</a:t>
            </a:r>
          </a:p>
          <a:p>
            <a:pPr algn="ctr">
              <a:buNone/>
            </a:pPr>
            <a:r>
              <a:rPr lang="es-CO" sz="2800" dirty="0" smtClean="0"/>
              <a:t>EXPECTATIVAS</a:t>
            </a:r>
          </a:p>
          <a:p>
            <a:pPr algn="ctr">
              <a:buNone/>
            </a:pPr>
            <a:r>
              <a:rPr lang="es-CO" sz="2800" dirty="0" smtClean="0"/>
              <a:t>CAMBIO DE PARADIGMAS</a:t>
            </a:r>
          </a:p>
          <a:p>
            <a:pPr algn="ctr">
              <a:buNone/>
            </a:pPr>
            <a:r>
              <a:rPr lang="es-CO" sz="2800" dirty="0" smtClean="0"/>
              <a:t>IMPLEMENTACIÓN CORRECTA DE LA DIDÁCTICA FLEXIBLE</a:t>
            </a:r>
          </a:p>
          <a:p>
            <a:pPr algn="ctr">
              <a:buNone/>
            </a:pPr>
            <a:endParaRPr lang="es-CO" sz="2800" dirty="0" smtClean="0"/>
          </a:p>
          <a:p>
            <a:pPr algn="ctr">
              <a:buNone/>
            </a:pPr>
            <a:r>
              <a:rPr lang="es-CO" sz="2800" dirty="0" smtClean="0"/>
              <a:t>ORGANIZACIÓN DE PROVOCACIONES</a:t>
            </a:r>
          </a:p>
          <a:p>
            <a:pPr algn="ctr">
              <a:buNone/>
            </a:pPr>
            <a:r>
              <a:rPr lang="es-CO" sz="2800" dirty="0" smtClean="0"/>
              <a:t>ELABORACION DE MATERIALES</a:t>
            </a:r>
          </a:p>
          <a:p>
            <a:pPr algn="ctr">
              <a:buNone/>
            </a:pPr>
            <a:r>
              <a:rPr lang="es-CO" sz="2800" dirty="0" smtClean="0"/>
              <a:t>DISPOSICIÓN DIFERENTE DEL AULA</a:t>
            </a:r>
          </a:p>
          <a:p>
            <a:pPr algn="ctr">
              <a:buNone/>
            </a:pPr>
            <a:r>
              <a:rPr lang="es-CO" sz="2800" dirty="0" smtClean="0"/>
              <a:t>TRABAJO LÚDICO</a:t>
            </a:r>
          </a:p>
          <a:p>
            <a:pPr algn="ctr">
              <a:buNone/>
            </a:pPr>
            <a:endParaRPr lang="es-CO" sz="2800" dirty="0" smtClean="0"/>
          </a:p>
          <a:p>
            <a:pPr algn="ctr">
              <a:buNone/>
            </a:pPr>
            <a:r>
              <a:rPr lang="es-CO" sz="2800" b="1" dirty="0" smtClean="0"/>
              <a:t>CON LO ANTERIOR SE LOGRA:</a:t>
            </a:r>
          </a:p>
          <a:p>
            <a:pPr algn="ctr">
              <a:buNone/>
            </a:pPr>
            <a:r>
              <a:rPr lang="es-CO" sz="2800" dirty="0" smtClean="0"/>
              <a:t>SUPERAR OBSTÁCULOS</a:t>
            </a:r>
          </a:p>
          <a:p>
            <a:pPr algn="ctr">
              <a:buNone/>
            </a:pPr>
            <a:r>
              <a:rPr lang="es-CO" sz="2800" dirty="0" smtClean="0"/>
              <a:t>MEJORAR ESTRATEGIAS</a:t>
            </a:r>
          </a:p>
          <a:p>
            <a:pPr algn="ctr">
              <a:buNone/>
            </a:pPr>
            <a:r>
              <a:rPr lang="es-CO" sz="2800" dirty="0" smtClean="0"/>
              <a:t>DESARROLLAR CREATIVIDAD</a:t>
            </a:r>
          </a:p>
          <a:p>
            <a:pPr algn="ctr">
              <a:buNone/>
            </a:pPr>
            <a:r>
              <a:rPr lang="es-CO" sz="2800" dirty="0" smtClean="0"/>
              <a:t>ALCANZAR METAS A CORTO PLAZO</a:t>
            </a:r>
          </a:p>
          <a:p>
            <a:endParaRPr lang="es-C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2357430"/>
            <a:ext cx="7239000" cy="2605402"/>
          </a:xfrm>
        </p:spPr>
        <p:style>
          <a:lnRef idx="1">
            <a:schemeClr val="accent1"/>
          </a:lnRef>
          <a:fillRef idx="3">
            <a:schemeClr val="accent1"/>
          </a:fillRef>
          <a:effectRef idx="2">
            <a:schemeClr val="accent1"/>
          </a:effectRef>
          <a:fontRef idx="minor">
            <a:schemeClr val="lt1"/>
          </a:fontRef>
        </p:style>
        <p:txBody>
          <a:bodyPr>
            <a:normAutofit/>
          </a:bodyPr>
          <a:lstStyle/>
          <a:p>
            <a:pPr>
              <a:buNone/>
            </a:pPr>
            <a:endParaRPr lang="es-CO" sz="4800" dirty="0" smtClean="0"/>
          </a:p>
          <a:p>
            <a:pPr algn="ctr">
              <a:buNone/>
            </a:pPr>
            <a:r>
              <a:rPr lang="es-CO" sz="4800" dirty="0" smtClean="0">
                <a:solidFill>
                  <a:schemeClr val="bg1"/>
                </a:solidFill>
              </a:rPr>
              <a:t>RESULTADOS CLASE ENTREVISTA</a:t>
            </a:r>
            <a:endParaRPr lang="es-CO" sz="48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1</a:t>
            </a:r>
            <a:endParaRPr lang="es-CO" dirty="0"/>
          </a:p>
        </p:txBody>
      </p:sp>
      <p:pic>
        <p:nvPicPr>
          <p:cNvPr id="4" name="3 Marcador de contenido"/>
          <p:cNvPicPr>
            <a:picLocks noGrp="1"/>
          </p:cNvPicPr>
          <p:nvPr>
            <p:ph idx="1"/>
          </p:nvPr>
        </p:nvPicPr>
        <p:blipFill>
          <a:blip r:embed="rId2" cstate="print"/>
          <a:stretch>
            <a:fillRect/>
          </a:stretch>
        </p:blipFill>
        <p:spPr bwMode="auto">
          <a:xfrm>
            <a:off x="1876468" y="3000871"/>
            <a:ext cx="5391064" cy="21738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2</a:t>
            </a:r>
            <a:endParaRPr lang="es-CO" dirty="0"/>
          </a:p>
        </p:txBody>
      </p:sp>
      <p:pic>
        <p:nvPicPr>
          <p:cNvPr id="4" name="3 Marcador de contenido"/>
          <p:cNvPicPr>
            <a:picLocks noGrp="1"/>
          </p:cNvPicPr>
          <p:nvPr>
            <p:ph idx="1"/>
          </p:nvPr>
        </p:nvPicPr>
        <p:blipFill>
          <a:blip r:embed="rId2" cstate="print"/>
          <a:stretch>
            <a:fillRect/>
          </a:stretch>
        </p:blipFill>
        <p:spPr bwMode="auto">
          <a:xfrm>
            <a:off x="1528337" y="2439757"/>
            <a:ext cx="6087325" cy="32961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3</a:t>
            </a:r>
            <a:endParaRPr lang="es-CO" dirty="0"/>
          </a:p>
        </p:txBody>
      </p:sp>
      <p:pic>
        <p:nvPicPr>
          <p:cNvPr id="4" name="3 Marcador de contenido"/>
          <p:cNvPicPr>
            <a:picLocks noGrp="1"/>
          </p:cNvPicPr>
          <p:nvPr>
            <p:ph idx="1"/>
          </p:nvPr>
        </p:nvPicPr>
        <p:blipFill>
          <a:blip r:embed="rId2" cstate="print"/>
          <a:stretch>
            <a:fillRect/>
          </a:stretch>
        </p:blipFill>
        <p:spPr bwMode="auto">
          <a:xfrm>
            <a:off x="457200" y="1830258"/>
            <a:ext cx="8229600" cy="4515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4</a:t>
            </a:r>
            <a:endParaRPr lang="es-CO" dirty="0"/>
          </a:p>
        </p:txBody>
      </p:sp>
      <p:pic>
        <p:nvPicPr>
          <p:cNvPr id="4" name="3 Marcador de contenido"/>
          <p:cNvPicPr>
            <a:picLocks noGrp="1"/>
          </p:cNvPicPr>
          <p:nvPr>
            <p:ph idx="1"/>
          </p:nvPr>
        </p:nvPicPr>
        <p:blipFill>
          <a:blip r:embed="rId2" cstate="print"/>
          <a:stretch>
            <a:fillRect/>
          </a:stretch>
        </p:blipFill>
        <p:spPr bwMode="auto">
          <a:xfrm>
            <a:off x="1485687" y="1774825"/>
            <a:ext cx="6172625"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 5</a:t>
            </a:r>
            <a:endParaRPr lang="es-CO" dirty="0"/>
          </a:p>
        </p:txBody>
      </p:sp>
      <p:pic>
        <p:nvPicPr>
          <p:cNvPr id="4" name="3 Marcador de contenido"/>
          <p:cNvPicPr>
            <a:picLocks noGrp="1"/>
          </p:cNvPicPr>
          <p:nvPr>
            <p:ph idx="1"/>
          </p:nvPr>
        </p:nvPicPr>
        <p:blipFill>
          <a:blip r:embed="rId2" cstate="print"/>
          <a:stretch>
            <a:fillRect/>
          </a:stretch>
        </p:blipFill>
        <p:spPr bwMode="auto">
          <a:xfrm>
            <a:off x="1620299" y="1774825"/>
            <a:ext cx="5903401"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6</a:t>
            </a:r>
            <a:endParaRPr lang="es-CO" dirty="0"/>
          </a:p>
        </p:txBody>
      </p:sp>
      <p:pic>
        <p:nvPicPr>
          <p:cNvPr id="4" name="3 Marcador de contenido"/>
          <p:cNvPicPr>
            <a:picLocks noGrp="1"/>
          </p:cNvPicPr>
          <p:nvPr>
            <p:ph idx="1"/>
          </p:nvPr>
        </p:nvPicPr>
        <p:blipFill>
          <a:blip r:embed="rId2" cstate="print"/>
          <a:srcRect/>
          <a:stretch>
            <a:fillRect/>
          </a:stretch>
        </p:blipFill>
        <p:spPr bwMode="auto">
          <a:xfrm>
            <a:off x="457200" y="1785926"/>
            <a:ext cx="7239000"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7</a:t>
            </a:r>
            <a:endParaRPr lang="es-CO" dirty="0"/>
          </a:p>
        </p:txBody>
      </p:sp>
      <p:pic>
        <p:nvPicPr>
          <p:cNvPr id="4" name="3 Marcador de contenido"/>
          <p:cNvPicPr>
            <a:picLocks noGrp="1"/>
          </p:cNvPicPr>
          <p:nvPr>
            <p:ph idx="1"/>
          </p:nvPr>
        </p:nvPicPr>
        <p:blipFill>
          <a:blip r:embed="rId2" cstate="print"/>
          <a:stretch>
            <a:fillRect/>
          </a:stretch>
        </p:blipFill>
        <p:spPr bwMode="auto">
          <a:xfrm>
            <a:off x="1875673" y="1774825"/>
            <a:ext cx="5392654"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8</a:t>
            </a:r>
            <a:endParaRPr lang="es-CO" dirty="0"/>
          </a:p>
        </p:txBody>
      </p:sp>
      <p:pic>
        <p:nvPicPr>
          <p:cNvPr id="4" name="3 Marcador de contenido"/>
          <p:cNvPicPr>
            <a:picLocks noGrp="1"/>
          </p:cNvPicPr>
          <p:nvPr>
            <p:ph idx="1"/>
          </p:nvPr>
        </p:nvPicPr>
        <p:blipFill>
          <a:blip r:embed="rId2" cstate="print"/>
          <a:stretch>
            <a:fillRect/>
          </a:stretch>
        </p:blipFill>
        <p:spPr bwMode="auto">
          <a:xfrm>
            <a:off x="1683523" y="1774825"/>
            <a:ext cx="5776954"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endParaRPr lang="es-CO" sz="2400" dirty="0" smtClean="0">
              <a:solidFill>
                <a:srgbClr val="006600"/>
              </a:solidFill>
            </a:endParaRPr>
          </a:p>
          <a:p>
            <a:pPr>
              <a:buNone/>
            </a:pPr>
            <a:endParaRPr lang="es-CO" sz="2400" dirty="0" smtClean="0">
              <a:solidFill>
                <a:srgbClr val="006600"/>
              </a:solidFill>
            </a:endParaRPr>
          </a:p>
          <a:p>
            <a:pPr>
              <a:buNone/>
            </a:pPr>
            <a:endParaRPr lang="es-CO" sz="2400" dirty="0" smtClean="0">
              <a:solidFill>
                <a:srgbClr val="006600"/>
              </a:solidFill>
            </a:endParaRPr>
          </a:p>
          <a:p>
            <a:pPr>
              <a:buNone/>
            </a:pPr>
            <a:r>
              <a:rPr lang="es-CO" sz="2400" dirty="0" smtClean="0"/>
              <a:t>NO SE NACE INTELIGENTE, SE VUELVE INTELIGENTE APRENDIENDO</a:t>
            </a:r>
            <a:r>
              <a:rPr lang="es-CO" sz="2400" dirty="0" smtClean="0">
                <a:solidFill>
                  <a:srgbClr val="006600"/>
                </a:solidFill>
              </a:rPr>
              <a:t/>
            </a:r>
            <a:br>
              <a:rPr lang="es-CO" sz="2400" dirty="0" smtClean="0">
                <a:solidFill>
                  <a:srgbClr val="006600"/>
                </a:solidFill>
              </a:rPr>
            </a:br>
            <a:r>
              <a:rPr lang="es-CO" sz="2400" dirty="0" smtClean="0">
                <a:solidFill>
                  <a:srgbClr val="006600"/>
                </a:solidFill>
              </a:rPr>
              <a:t>            </a:t>
            </a:r>
            <a:br>
              <a:rPr lang="es-CO" sz="2400" dirty="0" smtClean="0">
                <a:solidFill>
                  <a:srgbClr val="006600"/>
                </a:solidFill>
              </a:rPr>
            </a:br>
            <a:r>
              <a:rPr lang="es-CO" sz="2400" dirty="0" smtClean="0">
                <a:solidFill>
                  <a:srgbClr val="FF0066"/>
                </a:solidFill>
              </a:rPr>
              <a:t>                                                   </a:t>
            </a:r>
            <a:r>
              <a:rPr lang="es-CO" sz="1100" dirty="0" smtClean="0">
                <a:solidFill>
                  <a:srgbClr val="FF0066"/>
                </a:solidFill>
              </a:rPr>
              <a:t>ESTHER PILLAR GROSSI</a:t>
            </a:r>
            <a:endParaRPr lang="es-CO" dirty="0">
              <a:solidFill>
                <a:srgbClr val="FF00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9</a:t>
            </a:r>
            <a:endParaRPr lang="es-CO" dirty="0"/>
          </a:p>
        </p:txBody>
      </p:sp>
      <p:pic>
        <p:nvPicPr>
          <p:cNvPr id="4" name="3 Marcador de contenido"/>
          <p:cNvPicPr>
            <a:picLocks noGrp="1"/>
          </p:cNvPicPr>
          <p:nvPr>
            <p:ph idx="1"/>
          </p:nvPr>
        </p:nvPicPr>
        <p:blipFill>
          <a:blip r:embed="rId2" cstate="print"/>
          <a:stretch>
            <a:fillRect/>
          </a:stretch>
        </p:blipFill>
        <p:spPr bwMode="auto">
          <a:xfrm>
            <a:off x="947231" y="1778288"/>
            <a:ext cx="7249537" cy="4619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10</a:t>
            </a:r>
            <a:endParaRPr lang="es-CO" dirty="0"/>
          </a:p>
        </p:txBody>
      </p:sp>
      <p:pic>
        <p:nvPicPr>
          <p:cNvPr id="4" name="3 Marcador de contenido"/>
          <p:cNvPicPr>
            <a:picLocks noGrp="1"/>
          </p:cNvPicPr>
          <p:nvPr>
            <p:ph idx="1"/>
          </p:nvPr>
        </p:nvPicPr>
        <p:blipFill>
          <a:blip r:embed="rId2" cstate="print"/>
          <a:stretch>
            <a:fillRect/>
          </a:stretch>
        </p:blipFill>
        <p:spPr bwMode="auto">
          <a:xfrm>
            <a:off x="457200" y="2778695"/>
            <a:ext cx="8229600" cy="2618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11</a:t>
            </a:r>
            <a:endParaRPr lang="es-CO" dirty="0"/>
          </a:p>
        </p:txBody>
      </p:sp>
      <p:pic>
        <p:nvPicPr>
          <p:cNvPr id="4" name="3 Marcador de contenido"/>
          <p:cNvPicPr>
            <a:picLocks noGrp="1"/>
          </p:cNvPicPr>
          <p:nvPr>
            <p:ph idx="1"/>
          </p:nvPr>
        </p:nvPicPr>
        <p:blipFill>
          <a:blip r:embed="rId2" cstate="print"/>
          <a:stretch>
            <a:fillRect/>
          </a:stretch>
        </p:blipFill>
        <p:spPr bwMode="auto">
          <a:xfrm>
            <a:off x="1904557" y="1774825"/>
            <a:ext cx="5334886"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 12</a:t>
            </a:r>
            <a:endParaRPr lang="es-CO" dirty="0"/>
          </a:p>
        </p:txBody>
      </p:sp>
      <p:pic>
        <p:nvPicPr>
          <p:cNvPr id="4" name="3 Marcador de contenido"/>
          <p:cNvPicPr>
            <a:picLocks noGrp="1"/>
          </p:cNvPicPr>
          <p:nvPr>
            <p:ph idx="1"/>
          </p:nvPr>
        </p:nvPicPr>
        <p:blipFill>
          <a:blip r:embed="rId2" cstate="print"/>
          <a:stretch>
            <a:fillRect/>
          </a:stretch>
        </p:blipFill>
        <p:spPr bwMode="auto">
          <a:xfrm>
            <a:off x="457200" y="2281992"/>
            <a:ext cx="8229600" cy="3611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13</a:t>
            </a:r>
            <a:endParaRPr lang="es-CO" dirty="0"/>
          </a:p>
        </p:txBody>
      </p:sp>
      <p:pic>
        <p:nvPicPr>
          <p:cNvPr id="4" name="3 Marcador de contenido"/>
          <p:cNvPicPr>
            <a:picLocks noGrp="1"/>
          </p:cNvPicPr>
          <p:nvPr>
            <p:ph idx="1"/>
          </p:nvPr>
        </p:nvPicPr>
        <p:blipFill>
          <a:blip r:embed="rId2" cstate="print"/>
          <a:srcRect/>
          <a:stretch>
            <a:fillRect/>
          </a:stretch>
        </p:blipFill>
        <p:spPr bwMode="auto">
          <a:xfrm>
            <a:off x="500034" y="2500306"/>
            <a:ext cx="7239000" cy="2000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14</a:t>
            </a:r>
            <a:endParaRPr lang="es-CO" dirty="0"/>
          </a:p>
        </p:txBody>
      </p:sp>
      <p:pic>
        <p:nvPicPr>
          <p:cNvPr id="4" name="3 Marcador de contenido"/>
          <p:cNvPicPr>
            <a:picLocks noGrp="1"/>
          </p:cNvPicPr>
          <p:nvPr>
            <p:ph idx="1"/>
          </p:nvPr>
        </p:nvPicPr>
        <p:blipFill>
          <a:blip r:embed="rId2" cstate="print"/>
          <a:stretch>
            <a:fillRect/>
          </a:stretch>
        </p:blipFill>
        <p:spPr bwMode="auto">
          <a:xfrm>
            <a:off x="714128" y="1774825"/>
            <a:ext cx="7715744"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15</a:t>
            </a:r>
            <a:endParaRPr lang="es-CO" dirty="0"/>
          </a:p>
        </p:txBody>
      </p:sp>
      <p:pic>
        <p:nvPicPr>
          <p:cNvPr id="4" name="3 Marcador de contenido"/>
          <p:cNvPicPr>
            <a:picLocks noGrp="1"/>
          </p:cNvPicPr>
          <p:nvPr>
            <p:ph idx="1"/>
          </p:nvPr>
        </p:nvPicPr>
        <p:blipFill>
          <a:blip r:embed="rId2" cstate="print"/>
          <a:stretch>
            <a:fillRect/>
          </a:stretch>
        </p:blipFill>
        <p:spPr bwMode="auto">
          <a:xfrm>
            <a:off x="1907227" y="1774825"/>
            <a:ext cx="5329545"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16</a:t>
            </a:r>
            <a:endParaRPr lang="es-CO" dirty="0"/>
          </a:p>
        </p:txBody>
      </p:sp>
      <p:pic>
        <p:nvPicPr>
          <p:cNvPr id="4" name="3 Marcador de contenido"/>
          <p:cNvPicPr>
            <a:picLocks noGrp="1"/>
          </p:cNvPicPr>
          <p:nvPr>
            <p:ph idx="1"/>
          </p:nvPr>
        </p:nvPicPr>
        <p:blipFill>
          <a:blip r:embed="rId2" cstate="print"/>
          <a:stretch>
            <a:fillRect/>
          </a:stretch>
        </p:blipFill>
        <p:spPr bwMode="auto">
          <a:xfrm>
            <a:off x="1120311" y="1774825"/>
            <a:ext cx="6903378"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17</a:t>
            </a:r>
            <a:endParaRPr lang="es-CO" dirty="0"/>
          </a:p>
        </p:txBody>
      </p:sp>
      <p:pic>
        <p:nvPicPr>
          <p:cNvPr id="4" name="3 Marcador de contenido"/>
          <p:cNvPicPr>
            <a:picLocks noGrp="1"/>
          </p:cNvPicPr>
          <p:nvPr>
            <p:ph idx="1"/>
          </p:nvPr>
        </p:nvPicPr>
        <p:blipFill>
          <a:blip r:embed="rId2" cstate="print"/>
          <a:stretch>
            <a:fillRect/>
          </a:stretch>
        </p:blipFill>
        <p:spPr bwMode="auto">
          <a:xfrm>
            <a:off x="1361506" y="1774825"/>
            <a:ext cx="6420987"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18</a:t>
            </a:r>
            <a:endParaRPr lang="es-CO" dirty="0"/>
          </a:p>
        </p:txBody>
      </p:sp>
      <p:pic>
        <p:nvPicPr>
          <p:cNvPr id="4" name="3 Marcador de contenido"/>
          <p:cNvPicPr>
            <a:picLocks noGrp="1"/>
          </p:cNvPicPr>
          <p:nvPr>
            <p:ph idx="1"/>
          </p:nvPr>
        </p:nvPicPr>
        <p:blipFill>
          <a:blip r:embed="rId2" cstate="print"/>
          <a:stretch>
            <a:fillRect/>
          </a:stretch>
        </p:blipFill>
        <p:spPr bwMode="auto">
          <a:xfrm>
            <a:off x="2535842" y="1774825"/>
            <a:ext cx="4072315"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7615262" cy="5895996"/>
          </a:xfrm>
        </p:spPr>
        <p:txBody>
          <a:bodyPr>
            <a:normAutofit/>
          </a:bodyPr>
          <a:lstStyle/>
          <a:p>
            <a:pPr algn="ctr">
              <a:buNone/>
            </a:pPr>
            <a:r>
              <a:rPr lang="es-ES" sz="3000" b="1" dirty="0" smtClean="0">
                <a:solidFill>
                  <a:srgbClr val="FFFF00"/>
                </a:solidFill>
                <a:latin typeface="Bradley Hand ITC" pitchFamily="66" charset="0"/>
              </a:rPr>
              <a:t>LA FUNDACIÓN CONPRENDE ES UNA ONG  QUE APLICA LA METODOLOGÍA:</a:t>
            </a:r>
          </a:p>
          <a:p>
            <a:pPr algn="ctr">
              <a:buNone/>
            </a:pPr>
            <a:endParaRPr lang="es-ES" sz="3000" dirty="0" smtClean="0">
              <a:solidFill>
                <a:srgbClr val="C00000"/>
              </a:solidFill>
            </a:endParaRPr>
          </a:p>
          <a:p>
            <a:pPr>
              <a:buNone/>
            </a:pPr>
            <a:r>
              <a:rPr lang="es-ES" sz="4400" dirty="0" smtClean="0">
                <a:solidFill>
                  <a:schemeClr val="accent3"/>
                </a:solidFill>
              </a:rPr>
              <a:t>G</a:t>
            </a:r>
            <a:r>
              <a:rPr lang="es-ES" sz="4400" dirty="0" smtClean="0"/>
              <a:t>  RUPO</a:t>
            </a:r>
          </a:p>
          <a:p>
            <a:pPr>
              <a:buNone/>
            </a:pPr>
            <a:r>
              <a:rPr lang="es-ES" sz="4400" dirty="0" smtClean="0">
                <a:solidFill>
                  <a:schemeClr val="accent3"/>
                </a:solidFill>
              </a:rPr>
              <a:t>E</a:t>
            </a:r>
            <a:r>
              <a:rPr lang="es-ES" sz="4400" dirty="0" smtClean="0"/>
              <a:t>  STUDIO SOBRE</a:t>
            </a:r>
          </a:p>
          <a:p>
            <a:pPr>
              <a:buNone/>
            </a:pPr>
            <a:r>
              <a:rPr lang="es-ES" sz="4400" dirty="0" smtClean="0">
                <a:solidFill>
                  <a:schemeClr val="accent3"/>
                </a:solidFill>
              </a:rPr>
              <a:t>E</a:t>
            </a:r>
            <a:r>
              <a:rPr lang="es-ES" sz="4400" dirty="0" smtClean="0"/>
              <a:t>  DUCACIÓN</a:t>
            </a:r>
          </a:p>
          <a:p>
            <a:pPr>
              <a:buNone/>
            </a:pPr>
            <a:r>
              <a:rPr lang="es-ES" sz="4400" dirty="0" smtClean="0">
                <a:solidFill>
                  <a:schemeClr val="accent3"/>
                </a:solidFill>
              </a:rPr>
              <a:t>M</a:t>
            </a:r>
            <a:r>
              <a:rPr lang="es-ES" sz="4400" dirty="0" smtClean="0"/>
              <a:t> ETODOLOGÍA </a:t>
            </a:r>
          </a:p>
          <a:p>
            <a:pPr>
              <a:buNone/>
            </a:pPr>
            <a:r>
              <a:rPr lang="es-ES" sz="4400" dirty="0" smtClean="0">
                <a:solidFill>
                  <a:schemeClr val="accent3"/>
                </a:solidFill>
              </a:rPr>
              <a:t>P</a:t>
            </a:r>
            <a:r>
              <a:rPr lang="es-ES" sz="4400" dirty="0" smtClean="0"/>
              <a:t>  ESQUISA (INVESTIGACIÓN)</a:t>
            </a:r>
          </a:p>
          <a:p>
            <a:pPr>
              <a:buNone/>
            </a:pPr>
            <a:r>
              <a:rPr lang="es-ES" sz="4400" dirty="0" smtClean="0">
                <a:solidFill>
                  <a:schemeClr val="accent3"/>
                </a:solidFill>
              </a:rPr>
              <a:t>A</a:t>
            </a:r>
            <a:r>
              <a:rPr lang="es-ES" sz="4400" dirty="0" smtClean="0"/>
              <a:t>  CCIÓN</a:t>
            </a:r>
            <a:endParaRPr lang="es-ES" sz="4400" dirty="0"/>
          </a:p>
        </p:txBody>
      </p:sp>
      <p:pic>
        <p:nvPicPr>
          <p:cNvPr id="88066" name="Picture 2" descr="http://3.bp.blogspot.com/_tqK9UvJpH7I/TE4LkDTOSgI/AAAAAAAADVE/zG36rG4Xv74/s320/NI%C3%91OS.jpg"/>
          <p:cNvPicPr>
            <a:picLocks noChangeAspect="1" noChangeArrowheads="1"/>
          </p:cNvPicPr>
          <p:nvPr/>
        </p:nvPicPr>
        <p:blipFill>
          <a:blip r:embed="rId2"/>
          <a:srcRect/>
          <a:stretch>
            <a:fillRect/>
          </a:stretch>
        </p:blipFill>
        <p:spPr bwMode="auto">
          <a:xfrm>
            <a:off x="5500694" y="1898122"/>
            <a:ext cx="2500330" cy="2469077"/>
          </a:xfrm>
          <a:prstGeom prst="rect">
            <a:avLst/>
          </a:prstGeom>
          <a:noFill/>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19</a:t>
            </a:r>
            <a:endParaRPr lang="es-CO" dirty="0"/>
          </a:p>
        </p:txBody>
      </p:sp>
      <p:pic>
        <p:nvPicPr>
          <p:cNvPr id="4" name="3 Marcador de contenido"/>
          <p:cNvPicPr>
            <a:picLocks noGrp="1"/>
          </p:cNvPicPr>
          <p:nvPr>
            <p:ph idx="1"/>
          </p:nvPr>
        </p:nvPicPr>
        <p:blipFill>
          <a:blip r:embed="rId2" cstate="print"/>
          <a:stretch>
            <a:fillRect/>
          </a:stretch>
        </p:blipFill>
        <p:spPr bwMode="auto">
          <a:xfrm>
            <a:off x="457200" y="1831116"/>
            <a:ext cx="8229600" cy="4513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20</a:t>
            </a:r>
            <a:endParaRPr lang="es-CO" dirty="0"/>
          </a:p>
        </p:txBody>
      </p:sp>
      <p:pic>
        <p:nvPicPr>
          <p:cNvPr id="4" name="3 Marcador de contenido"/>
          <p:cNvPicPr>
            <a:picLocks noGrp="1"/>
          </p:cNvPicPr>
          <p:nvPr>
            <p:ph idx="1"/>
          </p:nvPr>
        </p:nvPicPr>
        <p:blipFill>
          <a:blip r:embed="rId2" cstate="print"/>
          <a:stretch>
            <a:fillRect/>
          </a:stretch>
        </p:blipFill>
        <p:spPr bwMode="auto">
          <a:xfrm>
            <a:off x="1681377" y="1774825"/>
            <a:ext cx="5781245"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619148" y="642918"/>
            <a:ext cx="7239000" cy="2605402"/>
          </a:xfrm>
          <a:prstGeom prst="rect">
            <a:avLst/>
          </a:prstGeom>
        </p:spPr>
        <p:style>
          <a:lnRef idx="1">
            <a:schemeClr val="accent1"/>
          </a:lnRef>
          <a:fillRef idx="3">
            <a:schemeClr val="accent1"/>
          </a:fillRef>
          <a:effectRef idx="2">
            <a:schemeClr val="accent1"/>
          </a:effectRef>
          <a:fontRef idx="minor">
            <a:schemeClr val="lt1"/>
          </a:fontRef>
        </p:style>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CO" sz="4800" b="0" i="0" u="none" strike="noStrike" kern="1200" cap="none" spc="0" normalizeH="0" baseline="0" noProof="0" dirty="0" smtClean="0">
              <a:ln>
                <a:noFill/>
              </a:ln>
              <a:solidFill>
                <a:schemeClr val="accent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s-CO" sz="4800" dirty="0" smtClean="0">
                <a:solidFill>
                  <a:schemeClr val="tx1"/>
                </a:solidFill>
              </a:rPr>
              <a:t>ESCALERAS DE LA PSICOGÉNESIS</a:t>
            </a:r>
            <a:endParaRPr kumimoji="0" lang="es-CO" sz="4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642910" y="3286124"/>
            <a:ext cx="7286676" cy="242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60"/>
            <a:ext cx="7239000" cy="1143000"/>
          </a:xfrm>
        </p:spPr>
        <p:txBody>
          <a:bodyPr/>
          <a:lstStyle/>
          <a:p>
            <a:pPr algn="ctr"/>
            <a:r>
              <a:rPr lang="es-CO" dirty="0" smtClean="0"/>
              <a:t>ESCALERA GRÁFICA</a:t>
            </a:r>
            <a:endParaRPr lang="es-CO" dirty="0"/>
          </a:p>
        </p:txBody>
      </p:sp>
      <p:graphicFrame>
        <p:nvGraphicFramePr>
          <p:cNvPr id="4" name="3 Marcador de contenido"/>
          <p:cNvGraphicFramePr>
            <a:graphicFrameLocks noGrp="1"/>
          </p:cNvGraphicFramePr>
          <p:nvPr>
            <p:ph idx="1"/>
          </p:nvPr>
        </p:nvGraphicFramePr>
        <p:xfrm>
          <a:off x="457200" y="1214422"/>
          <a:ext cx="7239000" cy="5170503"/>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cstate="print"/>
          <a:srcRect/>
          <a:stretch>
            <a:fillRect/>
          </a:stretch>
        </p:blipFill>
        <p:spPr bwMode="auto">
          <a:xfrm>
            <a:off x="8072462" y="0"/>
            <a:ext cx="1071570" cy="6857999"/>
          </a:xfrm>
          <a:prstGeom prst="rect">
            <a:avLst/>
          </a:prstGeom>
          <a:noFill/>
          <a:ln w="9525">
            <a:noFill/>
            <a:miter lim="800000"/>
            <a:headEnd/>
            <a:tailEnd/>
          </a:ln>
          <a:effectLst/>
        </p:spPr>
      </p:pic>
      <p:sp>
        <p:nvSpPr>
          <p:cNvPr id="5" name="4 CuadroTexto"/>
          <p:cNvSpPr txBox="1"/>
          <p:nvPr/>
        </p:nvSpPr>
        <p:spPr>
          <a:xfrm>
            <a:off x="571472" y="4714884"/>
            <a:ext cx="1071570" cy="584775"/>
          </a:xfrm>
          <a:prstGeom prst="rect">
            <a:avLst/>
          </a:prstGeom>
          <a:noFill/>
        </p:spPr>
        <p:txBody>
          <a:bodyPr wrap="square" rtlCol="0">
            <a:spAutoFit/>
          </a:bodyPr>
          <a:lstStyle/>
          <a:p>
            <a:pPr algn="just"/>
            <a:r>
              <a:rPr lang="es-ES" sz="800" dirty="0" smtClean="0">
                <a:solidFill>
                  <a:schemeClr val="bg1"/>
                </a:solidFill>
              </a:rPr>
              <a:t>PRIMERAS MANIFESTACIONES GRÁFICAS DEL NIÑO</a:t>
            </a:r>
            <a:endParaRPr lang="es-ES" sz="800" dirty="0">
              <a:solidFill>
                <a:schemeClr val="bg1"/>
              </a:solidFill>
            </a:endParaRPr>
          </a:p>
        </p:txBody>
      </p:sp>
      <p:sp>
        <p:nvSpPr>
          <p:cNvPr id="6" name="4 CuadroTexto"/>
          <p:cNvSpPr txBox="1"/>
          <p:nvPr/>
        </p:nvSpPr>
        <p:spPr>
          <a:xfrm>
            <a:off x="3071802" y="4714884"/>
            <a:ext cx="78581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ES" sz="800" dirty="0" smtClean="0">
                <a:solidFill>
                  <a:sysClr val="window" lastClr="FFFFFF"/>
                </a:solidFill>
              </a:rPr>
              <a:t>INTENCIÓN DE DIBUJAR Y NOMINAR </a:t>
            </a:r>
            <a:endParaRPr lang="es-ES" sz="800" dirty="0">
              <a:solidFill>
                <a:sysClr val="window" lastClr="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
            <a:ext cx="7239000" cy="1143000"/>
          </a:xfrm>
        </p:spPr>
        <p:txBody>
          <a:bodyPr>
            <a:normAutofit/>
          </a:bodyPr>
          <a:lstStyle/>
          <a:p>
            <a:pPr algn="ctr"/>
            <a:r>
              <a:rPr lang="es-CO" sz="3200" dirty="0" smtClean="0"/>
              <a:t>ESCALERA DE LECTURA Y ESCRITURA</a:t>
            </a:r>
            <a:endParaRPr lang="es-CO" sz="3200" dirty="0"/>
          </a:p>
        </p:txBody>
      </p:sp>
      <p:graphicFrame>
        <p:nvGraphicFramePr>
          <p:cNvPr id="4" name="3 Marcador de contenido"/>
          <p:cNvGraphicFramePr>
            <a:graphicFrameLocks noGrp="1"/>
          </p:cNvGraphicFramePr>
          <p:nvPr>
            <p:ph idx="1"/>
          </p:nvPr>
        </p:nvGraphicFramePr>
        <p:xfrm>
          <a:off x="500034" y="1428736"/>
          <a:ext cx="7239000" cy="4786346"/>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p:cNvPicPr>
            <a:picLocks noChangeAspect="1" noChangeArrowheads="1"/>
          </p:cNvPicPr>
          <p:nvPr/>
        </p:nvPicPr>
        <p:blipFill>
          <a:blip r:embed="rId3" cstate="print"/>
          <a:srcRect/>
          <a:stretch>
            <a:fillRect/>
          </a:stretch>
        </p:blipFill>
        <p:spPr bwMode="auto">
          <a:xfrm>
            <a:off x="8143868" y="0"/>
            <a:ext cx="1000132" cy="6867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85728"/>
            <a:ext cx="7239000" cy="1143000"/>
          </a:xfrm>
        </p:spPr>
        <p:txBody>
          <a:bodyPr>
            <a:normAutofit/>
          </a:bodyPr>
          <a:lstStyle/>
          <a:p>
            <a:pPr algn="ctr"/>
            <a:r>
              <a:rPr lang="es-CO" sz="3200" dirty="0" smtClean="0"/>
              <a:t>SUGERENCIAS GRADO PRE-ESCOLAR</a:t>
            </a:r>
            <a:r>
              <a:rPr lang="es-CO" dirty="0" smtClean="0"/>
              <a:t> </a:t>
            </a:r>
            <a:endParaRPr lang="es-CO" dirty="0"/>
          </a:p>
        </p:txBody>
      </p:sp>
      <p:sp>
        <p:nvSpPr>
          <p:cNvPr id="3" name="2 Marcador de contenido"/>
          <p:cNvSpPr>
            <a:spLocks noGrp="1"/>
          </p:cNvSpPr>
          <p:nvPr>
            <p:ph idx="1"/>
          </p:nvPr>
        </p:nvSpPr>
        <p:spPr>
          <a:xfrm>
            <a:off x="457200" y="2083142"/>
            <a:ext cx="7239000" cy="4846320"/>
          </a:xfrm>
        </p:spPr>
        <p:txBody>
          <a:bodyPr>
            <a:normAutofit lnSpcReduction="10000"/>
          </a:bodyPr>
          <a:lstStyle/>
          <a:p>
            <a:r>
              <a:rPr lang="es-CO" dirty="0" smtClean="0"/>
              <a:t>Transitar la escalera gráfica.</a:t>
            </a:r>
          </a:p>
          <a:p>
            <a:r>
              <a:rPr lang="es-CO" dirty="0" smtClean="0"/>
              <a:t>Desarrollar en </a:t>
            </a:r>
            <a:r>
              <a:rPr lang="es-CO" dirty="0" err="1" smtClean="0"/>
              <a:t>l@s</a:t>
            </a:r>
            <a:r>
              <a:rPr lang="es-CO" dirty="0" smtClean="0"/>
              <a:t> </a:t>
            </a:r>
            <a:r>
              <a:rPr lang="es-CO" dirty="0" err="1" smtClean="0"/>
              <a:t>niñ@s</a:t>
            </a:r>
            <a:r>
              <a:rPr lang="es-CO" dirty="0" smtClean="0"/>
              <a:t> producción oral y gráfica.</a:t>
            </a:r>
          </a:p>
          <a:p>
            <a:r>
              <a:rPr lang="es-CO" dirty="0" smtClean="0"/>
              <a:t>Trabajar motricidad fina y gruesa a través de expresiones artísticas.</a:t>
            </a:r>
          </a:p>
          <a:p>
            <a:r>
              <a:rPr lang="es-CO" dirty="0" smtClean="0"/>
              <a:t>Fortalecer la memoria gráfica y textual. </a:t>
            </a:r>
          </a:p>
          <a:p>
            <a:r>
              <a:rPr lang="es-CO" dirty="0" smtClean="0"/>
              <a:t>Realizar vocalización silábica del contexto semántico que se trabaje. </a:t>
            </a:r>
          </a:p>
          <a:p>
            <a:r>
              <a:rPr lang="es-CO" dirty="0" smtClean="0"/>
              <a:t>Crear independencia.</a:t>
            </a:r>
          </a:p>
          <a:p>
            <a:r>
              <a:rPr lang="es-CO" dirty="0" smtClean="0"/>
              <a:t>Evaluar solo su producción en el aula.</a:t>
            </a:r>
          </a:p>
          <a:p>
            <a:endParaRPr lang="es-CO" dirty="0" smtClean="0"/>
          </a:p>
          <a:p>
            <a:endParaRPr lang="es-CO" dirty="0" smtClean="0"/>
          </a:p>
          <a:p>
            <a:endParaRPr lang="es-CO" dirty="0" smtClean="0"/>
          </a:p>
          <a:p>
            <a:endParaRPr lang="es-CO"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85728"/>
            <a:ext cx="7239000" cy="1143000"/>
          </a:xfrm>
        </p:spPr>
        <p:txBody>
          <a:bodyPr>
            <a:normAutofit/>
          </a:bodyPr>
          <a:lstStyle/>
          <a:p>
            <a:pPr algn="ctr"/>
            <a:r>
              <a:rPr lang="es-CO" sz="3200" dirty="0" smtClean="0"/>
              <a:t>ACTIVIDADES RIGUROSAS</a:t>
            </a:r>
            <a:endParaRPr lang="es-CO" dirty="0"/>
          </a:p>
        </p:txBody>
      </p:sp>
      <p:sp>
        <p:nvSpPr>
          <p:cNvPr id="3" name="2 Marcador de contenido"/>
          <p:cNvSpPr>
            <a:spLocks noGrp="1"/>
          </p:cNvSpPr>
          <p:nvPr>
            <p:ph idx="1"/>
          </p:nvPr>
        </p:nvSpPr>
        <p:spPr>
          <a:xfrm>
            <a:off x="428596" y="1643050"/>
            <a:ext cx="7239000" cy="4346254"/>
          </a:xfrm>
        </p:spPr>
        <p:txBody>
          <a:bodyPr>
            <a:noAutofit/>
          </a:bodyPr>
          <a:lstStyle/>
          <a:p>
            <a:r>
              <a:rPr lang="es-CO" sz="1800" b="1" dirty="0" smtClean="0">
                <a:solidFill>
                  <a:srgbClr val="006600"/>
                </a:solidFill>
                <a:hlinkClick r:id="rId2" action="ppaction://hlinksldjump"/>
              </a:rPr>
              <a:t>Clase entrevista</a:t>
            </a:r>
            <a:endParaRPr lang="es-CO" sz="1800" b="1" dirty="0" smtClean="0">
              <a:solidFill>
                <a:srgbClr val="006600"/>
              </a:solidFill>
            </a:endParaRPr>
          </a:p>
          <a:p>
            <a:r>
              <a:rPr lang="es-CO" sz="1800" b="1" dirty="0" smtClean="0">
                <a:hlinkClick r:id="rId3" action="ppaction://hlinksldjump"/>
              </a:rPr>
              <a:t>Presentación de escaleras a los estudiantes</a:t>
            </a:r>
            <a:endParaRPr lang="es-CO" sz="1800" b="1" dirty="0" smtClean="0"/>
          </a:p>
          <a:p>
            <a:r>
              <a:rPr lang="es-CO" sz="1800" b="1" dirty="0" smtClean="0"/>
              <a:t>Entrega de escarapelas</a:t>
            </a:r>
          </a:p>
          <a:p>
            <a:r>
              <a:rPr lang="es-CO" sz="1800" b="1" dirty="0" smtClean="0"/>
              <a:t>Visualización de las escarapelas</a:t>
            </a:r>
          </a:p>
          <a:p>
            <a:r>
              <a:rPr lang="es-CO" sz="1800" b="1" dirty="0" smtClean="0"/>
              <a:t>Entrega de votos y votaciones</a:t>
            </a:r>
          </a:p>
          <a:p>
            <a:r>
              <a:rPr lang="es-CO" sz="1800" b="1" dirty="0" smtClean="0"/>
              <a:t>Conformación de grupos de aula</a:t>
            </a:r>
          </a:p>
          <a:p>
            <a:r>
              <a:rPr lang="es-CO" sz="1800" b="1" dirty="0" smtClean="0"/>
              <a:t>Contrato didáctico</a:t>
            </a:r>
          </a:p>
          <a:p>
            <a:r>
              <a:rPr lang="es-CO" sz="1800" b="1" dirty="0" smtClean="0"/>
              <a:t>Tableros de aula</a:t>
            </a:r>
          </a:p>
          <a:p>
            <a:r>
              <a:rPr lang="es-CO" sz="1800" b="1" dirty="0" smtClean="0"/>
              <a:t>Mapa de aula</a:t>
            </a:r>
          </a:p>
          <a:p>
            <a:r>
              <a:rPr lang="es-CO" sz="1800" b="1" dirty="0" smtClean="0"/>
              <a:t>Contexto semántico, glosario y baraja</a:t>
            </a:r>
          </a:p>
          <a:p>
            <a:r>
              <a:rPr lang="es-CO" sz="1800" b="1" dirty="0" smtClean="0"/>
              <a:t>Juegos básicos</a:t>
            </a:r>
          </a:p>
          <a:p>
            <a:r>
              <a:rPr lang="es-CO" sz="1800" b="1" dirty="0" smtClean="0"/>
              <a:t>Abecedarios de pared</a:t>
            </a:r>
          </a:p>
          <a:p>
            <a:r>
              <a:rPr lang="es-CO" sz="1800" b="1" dirty="0" smtClean="0"/>
              <a:t>Cuadernos</a:t>
            </a:r>
          </a:p>
          <a:p>
            <a:r>
              <a:rPr lang="es-CO" sz="1800" b="1" dirty="0" smtClean="0"/>
              <a:t>Organización de grupos según la </a:t>
            </a:r>
            <a:r>
              <a:rPr lang="es-CO" sz="1800" b="1" dirty="0" err="1" smtClean="0"/>
              <a:t>psicogénesis</a:t>
            </a:r>
            <a:endParaRPr lang="es-CO" sz="1800" b="1" dirty="0" smtClean="0"/>
          </a:p>
          <a:p>
            <a:r>
              <a:rPr lang="es-CO" sz="1800" b="1" dirty="0" smtClean="0"/>
              <a:t>Conformación de grupos de estudio de docentes</a:t>
            </a:r>
          </a:p>
          <a:p>
            <a:endParaRPr lang="es-CO" sz="1800" b="1" dirty="0"/>
          </a:p>
        </p:txBody>
      </p:sp>
      <p:pic>
        <p:nvPicPr>
          <p:cNvPr id="4" name="Picture 2" descr="H:\Imágenes\Imagen0078.jpg"/>
          <p:cNvPicPr>
            <a:picLocks noChangeAspect="1" noChangeArrowheads="1"/>
          </p:cNvPicPr>
          <p:nvPr/>
        </p:nvPicPr>
        <p:blipFill>
          <a:blip r:embed="rId4" cstate="print"/>
          <a:srcRect/>
          <a:stretch>
            <a:fillRect/>
          </a:stretch>
        </p:blipFill>
        <p:spPr bwMode="auto">
          <a:xfrm>
            <a:off x="6286512" y="2000240"/>
            <a:ext cx="2358121" cy="1714512"/>
          </a:xfrm>
          <a:prstGeom prst="rect">
            <a:avLst/>
          </a:prstGeom>
          <a:noFill/>
        </p:spPr>
      </p:pic>
      <p:pic>
        <p:nvPicPr>
          <p:cNvPr id="3075" name="Picture 3" descr="H:\Imágenes\Imagen0059.jpg"/>
          <p:cNvPicPr>
            <a:picLocks noChangeAspect="1" noChangeArrowheads="1"/>
          </p:cNvPicPr>
          <p:nvPr/>
        </p:nvPicPr>
        <p:blipFill>
          <a:blip r:embed="rId5" cstate="print"/>
          <a:srcRect/>
          <a:stretch>
            <a:fillRect/>
          </a:stretch>
        </p:blipFill>
        <p:spPr bwMode="auto">
          <a:xfrm>
            <a:off x="6072198" y="4143380"/>
            <a:ext cx="2500330" cy="1571636"/>
          </a:xfrm>
          <a:prstGeom prst="rect">
            <a:avLst/>
          </a:prstGeom>
          <a:noFill/>
        </p:spPr>
      </p:pic>
      <p:pic>
        <p:nvPicPr>
          <p:cNvPr id="3076" name="Picture 4" descr="H:\Imágenes\Imagen0079.jpg"/>
          <p:cNvPicPr>
            <a:picLocks noChangeAspect="1" noChangeArrowheads="1"/>
          </p:cNvPicPr>
          <p:nvPr/>
        </p:nvPicPr>
        <p:blipFill>
          <a:blip r:embed="rId6" cstate="print"/>
          <a:srcRect/>
          <a:stretch>
            <a:fillRect/>
          </a:stretch>
        </p:blipFill>
        <p:spPr bwMode="auto">
          <a:xfrm>
            <a:off x="4214810" y="2428868"/>
            <a:ext cx="1833575" cy="137518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822944"/>
          </a:xfrm>
        </p:spPr>
        <p:txBody>
          <a:bodyPr>
            <a:normAutofit/>
          </a:bodyPr>
          <a:lstStyle/>
          <a:p>
            <a:pPr algn="ctr"/>
            <a:r>
              <a:rPr lang="es-CO" sz="3200" dirty="0" smtClean="0"/>
              <a:t>Clase entrevista, EN QUE CONSISTE?</a:t>
            </a:r>
            <a:endParaRPr lang="es-CO" sz="3200" dirty="0"/>
          </a:p>
        </p:txBody>
      </p:sp>
      <p:sp>
        <p:nvSpPr>
          <p:cNvPr id="3" name="2 Marcador de contenido"/>
          <p:cNvSpPr>
            <a:spLocks noGrp="1"/>
          </p:cNvSpPr>
          <p:nvPr>
            <p:ph idx="1"/>
          </p:nvPr>
        </p:nvSpPr>
        <p:spPr>
          <a:xfrm>
            <a:off x="457200" y="1285860"/>
            <a:ext cx="7239000" cy="5169876"/>
          </a:xfrm>
        </p:spPr>
        <p:txBody>
          <a:bodyPr>
            <a:normAutofit/>
          </a:bodyPr>
          <a:lstStyle/>
          <a:p>
            <a:pPr marL="514350" indent="-514350">
              <a:buFont typeface="+mj-lt"/>
              <a:buAutoNum type="arabicPeriod"/>
            </a:pPr>
            <a:r>
              <a:rPr lang="es-CO" dirty="0" smtClean="0"/>
              <a:t>Escritura del propio nombre</a:t>
            </a:r>
          </a:p>
          <a:p>
            <a:pPr marL="514350" indent="-514350">
              <a:buFont typeface="+mj-lt"/>
              <a:buAutoNum type="arabicPeriod"/>
            </a:pPr>
            <a:r>
              <a:rPr lang="es-CO" dirty="0" smtClean="0"/>
              <a:t>Lectura del propio nombre</a:t>
            </a:r>
          </a:p>
          <a:p>
            <a:pPr marL="514350" indent="-514350">
              <a:buFont typeface="+mj-lt"/>
              <a:buAutoNum type="arabicPeriod"/>
            </a:pPr>
            <a:r>
              <a:rPr lang="es-CO" dirty="0" smtClean="0"/>
              <a:t>Escritura de cuatro palabras y una frase</a:t>
            </a:r>
          </a:p>
          <a:p>
            <a:pPr marL="514350" indent="-514350">
              <a:buFont typeface="+mj-lt"/>
              <a:buAutoNum type="arabicPeriod"/>
            </a:pPr>
            <a:r>
              <a:rPr lang="es-CO" dirty="0" smtClean="0"/>
              <a:t>Lectura de un texto</a:t>
            </a:r>
          </a:p>
          <a:p>
            <a:pPr marL="514350" indent="-514350">
              <a:buFont typeface="+mj-lt"/>
              <a:buAutoNum type="arabicPeriod"/>
            </a:pPr>
            <a:r>
              <a:rPr lang="es-CO" dirty="0" smtClean="0"/>
              <a:t>Lectura de las cuatro palabras y la frase</a:t>
            </a:r>
          </a:p>
          <a:p>
            <a:pPr marL="514350" indent="-514350">
              <a:buFont typeface="+mj-lt"/>
              <a:buAutoNum type="arabicPeriod"/>
            </a:pPr>
            <a:r>
              <a:rPr lang="es-CO" dirty="0" smtClean="0"/>
              <a:t>Escritura de un texto</a:t>
            </a:r>
          </a:p>
          <a:p>
            <a:pPr marL="514350" indent="-514350">
              <a:buFont typeface="+mj-lt"/>
              <a:buAutoNum type="arabicPeriod"/>
            </a:pPr>
            <a:r>
              <a:rPr lang="es-CO" dirty="0" smtClean="0"/>
              <a:t>Escritura de letras</a:t>
            </a:r>
          </a:p>
          <a:p>
            <a:pPr marL="514350" indent="-514350">
              <a:buFont typeface="+mj-lt"/>
              <a:buAutoNum type="arabicPeriod"/>
            </a:pPr>
            <a:r>
              <a:rPr lang="es-CO" dirty="0" smtClean="0"/>
              <a:t>Nombre de las letras conocidas</a:t>
            </a:r>
          </a:p>
          <a:p>
            <a:pPr marL="514350" indent="-514350">
              <a:buFont typeface="+mj-lt"/>
              <a:buAutoNum type="arabicPeriod"/>
            </a:pPr>
            <a:r>
              <a:rPr lang="es-CO" dirty="0" smtClean="0"/>
              <a:t>Asociación letra – sonido</a:t>
            </a:r>
          </a:p>
          <a:p>
            <a:pPr marL="514350" indent="-514350">
              <a:buFont typeface="+mj-lt"/>
              <a:buAutoNum type="arabicPeriod"/>
            </a:pPr>
            <a:r>
              <a:rPr lang="es-CO" dirty="0" smtClean="0"/>
              <a:t>Unidades lingüísticas</a:t>
            </a:r>
            <a:endParaRPr lang="es-CO"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357166"/>
            <a:ext cx="7239000" cy="1143000"/>
          </a:xfrm>
        </p:spPr>
        <p:txBody>
          <a:bodyPr>
            <a:normAutofit fontScale="90000"/>
          </a:bodyPr>
          <a:lstStyle/>
          <a:p>
            <a:pPr algn="ctr"/>
            <a:r>
              <a:rPr lang="es-ES" sz="3600" dirty="0" smtClean="0"/>
              <a:t>JUEGOS HABITUALES Y MERIENDA PEDAGÓGICA</a:t>
            </a:r>
            <a:endParaRPr lang="es-ES" sz="3600" dirty="0"/>
          </a:p>
        </p:txBody>
      </p:sp>
      <p:sp>
        <p:nvSpPr>
          <p:cNvPr id="3" name="2 Marcador de contenido"/>
          <p:cNvSpPr>
            <a:spLocks noGrp="1"/>
          </p:cNvSpPr>
          <p:nvPr>
            <p:ph idx="1"/>
          </p:nvPr>
        </p:nvSpPr>
        <p:spPr>
          <a:xfrm>
            <a:off x="571472" y="1714488"/>
            <a:ext cx="8286808" cy="1714512"/>
          </a:xfrm>
        </p:spPr>
        <p:txBody>
          <a:bodyPr>
            <a:noAutofit/>
          </a:bodyPr>
          <a:lstStyle/>
          <a:p>
            <a:pPr algn="just">
              <a:buNone/>
            </a:pPr>
            <a:r>
              <a:rPr lang="es-CO" sz="1400" dirty="0" smtClean="0"/>
              <a:t>SON ACTIVIDADES LÚDICAS FUNDAMENTALES ORGANIZADAS CON UN PROPÓSITO DEFINIDO Y  DESARROLLADAS GENERALMENTE  AL  INICIAR  LOS PROCESOS DIARIOS DE APRENDIZAJE. EJ:</a:t>
            </a:r>
          </a:p>
          <a:p>
            <a:pPr algn="just">
              <a:buFontTx/>
              <a:buChar char="-"/>
            </a:pPr>
            <a:r>
              <a:rPr lang="es-CO" sz="1400" dirty="0" smtClean="0"/>
              <a:t>BARAJAS (MICO,LINCE, CONCÉNTRESE …)</a:t>
            </a:r>
          </a:p>
          <a:p>
            <a:pPr algn="just">
              <a:buFontTx/>
              <a:buChar char="-"/>
            </a:pPr>
            <a:r>
              <a:rPr lang="es-CO" sz="1400" dirty="0" smtClean="0"/>
              <a:t>LOTERIAS (NOMBRE, LETRAS, SÍLABAS, PALABRAS)</a:t>
            </a:r>
          </a:p>
          <a:p>
            <a:pPr algn="just">
              <a:buNone/>
            </a:pPr>
            <a:r>
              <a:rPr lang="es-CO" sz="1400" dirty="0" smtClean="0"/>
              <a:t>LAS MERIENDA PEDAGÓGICA COMO UNA ACTIVIDAD IMPORTANTE PARA FORTALECER LA UNIDAD DE GRUPO Y EL TRABAJO EN EQUIPO.</a:t>
            </a:r>
          </a:p>
          <a:p>
            <a:pPr algn="just">
              <a:buNone/>
            </a:pPr>
            <a:r>
              <a:rPr lang="es-CO" sz="1400" dirty="0" smtClean="0"/>
              <a:t>EL VERITEK ES UTILIZADO COMO ESTRATEGIA DE EVALUACIÓN</a:t>
            </a:r>
          </a:p>
          <a:p>
            <a:pPr algn="just">
              <a:buNone/>
            </a:pPr>
            <a:endParaRPr lang="es-CO" sz="1400" dirty="0" smtClean="0"/>
          </a:p>
        </p:txBody>
      </p:sp>
      <p:pic>
        <p:nvPicPr>
          <p:cNvPr id="4" name="Picture 2" descr="H:\Imágenes\Imagen0050.jpg"/>
          <p:cNvPicPr>
            <a:picLocks noChangeAspect="1" noChangeArrowheads="1"/>
          </p:cNvPicPr>
          <p:nvPr/>
        </p:nvPicPr>
        <p:blipFill>
          <a:blip r:embed="rId2"/>
          <a:srcRect/>
          <a:stretch>
            <a:fillRect/>
          </a:stretch>
        </p:blipFill>
        <p:spPr bwMode="auto">
          <a:xfrm>
            <a:off x="428596" y="3429000"/>
            <a:ext cx="4429156" cy="3286148"/>
          </a:xfrm>
          <a:prstGeom prst="rect">
            <a:avLst/>
          </a:prstGeom>
          <a:noFill/>
        </p:spPr>
      </p:pic>
      <p:pic>
        <p:nvPicPr>
          <p:cNvPr id="1028" name="Picture 4" descr="H:\Imágenes\Imagen0053.jpg"/>
          <p:cNvPicPr>
            <a:picLocks noChangeAspect="1" noChangeArrowheads="1"/>
          </p:cNvPicPr>
          <p:nvPr/>
        </p:nvPicPr>
        <p:blipFill>
          <a:blip r:embed="rId3"/>
          <a:srcRect/>
          <a:stretch>
            <a:fillRect/>
          </a:stretch>
        </p:blipFill>
        <p:spPr bwMode="auto">
          <a:xfrm>
            <a:off x="4929190" y="3429000"/>
            <a:ext cx="3905277" cy="328614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ESCALERA DE LA PSICOGÉNESIS</a:t>
            </a:r>
            <a:endParaRPr lang="es-ES" dirty="0"/>
          </a:p>
        </p:txBody>
      </p:sp>
      <p:pic>
        <p:nvPicPr>
          <p:cNvPr id="2050" name="Picture 2" descr="H:\Imágenes\Imagen0087.jpg"/>
          <p:cNvPicPr>
            <a:picLocks noGrp="1" noChangeAspect="1" noChangeArrowheads="1"/>
          </p:cNvPicPr>
          <p:nvPr>
            <p:ph idx="1"/>
          </p:nvPr>
        </p:nvPicPr>
        <p:blipFill>
          <a:blip r:embed="rId2"/>
          <a:srcRect/>
          <a:stretch>
            <a:fillRect/>
          </a:stretch>
        </p:blipFill>
        <p:spPr bwMode="auto">
          <a:xfrm rot="16200000">
            <a:off x="1876211" y="-409765"/>
            <a:ext cx="5391577" cy="914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500150"/>
            <a:ext cx="8429684" cy="5357850"/>
          </a:xfrm>
        </p:spPr>
        <p:txBody>
          <a:bodyPr>
            <a:normAutofit fontScale="85000" lnSpcReduction="20000"/>
          </a:bodyPr>
          <a:lstStyle/>
          <a:p>
            <a:pPr algn="just">
              <a:buNone/>
            </a:pPr>
            <a:r>
              <a:rPr lang="es-ES" dirty="0" smtClean="0">
                <a:solidFill>
                  <a:srgbClr val="FF0000"/>
                </a:solidFill>
              </a:rPr>
              <a:t> </a:t>
            </a:r>
            <a:r>
              <a:rPr lang="es-MX" sz="2800" dirty="0" smtClean="0"/>
              <a:t>El </a:t>
            </a:r>
            <a:r>
              <a:rPr lang="es-MX" sz="2800" dirty="0" err="1" smtClean="0"/>
              <a:t>Geempa</a:t>
            </a:r>
            <a:r>
              <a:rPr lang="es-MX" sz="2800" dirty="0" smtClean="0"/>
              <a:t> es un organismo de carácter privado, con una experiencia de más de 30 años y cuya finalidad es la investigación y estudio para el desarrollo de las ciencias de la educación. Su didáctica de alfabetización fue puesta en práctica por primera vez en 1988 en Brasil y reconocida por la UNESCO en 1997. </a:t>
            </a:r>
          </a:p>
          <a:p>
            <a:pPr algn="just">
              <a:buNone/>
            </a:pPr>
            <a:endParaRPr lang="es-MX" sz="2800" dirty="0" smtClean="0"/>
          </a:p>
          <a:p>
            <a:pPr>
              <a:buNone/>
            </a:pPr>
            <a:r>
              <a:rPr lang="es-CO" sz="2800" dirty="0" smtClean="0"/>
              <a:t>Esther Pillar Grossi es la directora del Grupo de Estudios en Educación e Investigación y Acción</a:t>
            </a:r>
            <a:br>
              <a:rPr lang="es-CO" sz="2800" dirty="0" smtClean="0"/>
            </a:br>
            <a:endParaRPr lang="es-CO" sz="2800" dirty="0" smtClean="0"/>
          </a:p>
          <a:p>
            <a:pPr algn="just">
              <a:buNone/>
            </a:pPr>
            <a:endParaRPr lang="es-ES" sz="2800" dirty="0" smtClean="0"/>
          </a:p>
          <a:p>
            <a:pPr algn="just">
              <a:buNone/>
            </a:pPr>
            <a:r>
              <a:rPr lang="es-ES" sz="2800" dirty="0" smtClean="0">
                <a:latin typeface="+mj-lt"/>
              </a:rPr>
              <a:t>La corporación  </a:t>
            </a:r>
            <a:r>
              <a:rPr lang="es-ES" sz="2800" b="1" dirty="0" smtClean="0">
                <a:solidFill>
                  <a:schemeClr val="accent3"/>
                </a:solidFill>
                <a:latin typeface="+mj-lt"/>
              </a:rPr>
              <a:t>“CONPRENDE” </a:t>
            </a:r>
            <a:r>
              <a:rPr lang="es-ES" sz="2800" dirty="0" smtClean="0">
                <a:solidFill>
                  <a:schemeClr val="accent3"/>
                </a:solidFill>
                <a:latin typeface="+mj-lt"/>
              </a:rPr>
              <a:t> </a:t>
            </a:r>
            <a:r>
              <a:rPr lang="es-ES" sz="2800" dirty="0" smtClean="0">
                <a:latin typeface="+mj-lt"/>
              </a:rPr>
              <a:t>viene implementando  la metodología hace varios años.  En el  2005  se implementó como pilotaje  en Colombia,  en convenio con el MEN, arrojando buenos resultados, lo que ameritó su extensión a otros  departamentos del país. </a:t>
            </a:r>
          </a:p>
          <a:p>
            <a:pPr>
              <a:buNone/>
            </a:pPr>
            <a:endParaRPr lang="es-ES" dirty="0"/>
          </a:p>
        </p:txBody>
      </p:sp>
    </p:spTree>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CONTRATO DIDÁCTICO</a:t>
            </a:r>
            <a:endParaRPr lang="es-ES" dirty="0"/>
          </a:p>
        </p:txBody>
      </p:sp>
      <p:pic>
        <p:nvPicPr>
          <p:cNvPr id="3074" name="Picture 2" descr="H:\Imágenes\Imagen0089.jpg"/>
          <p:cNvPicPr>
            <a:picLocks noGrp="1" noChangeAspect="1" noChangeArrowheads="1"/>
          </p:cNvPicPr>
          <p:nvPr>
            <p:ph idx="1"/>
          </p:nvPr>
        </p:nvPicPr>
        <p:blipFill>
          <a:blip r:embed="rId2"/>
          <a:srcRect/>
          <a:stretch>
            <a:fillRect/>
          </a:stretch>
        </p:blipFill>
        <p:spPr bwMode="auto">
          <a:xfrm rot="16200000">
            <a:off x="1821649" y="-464351"/>
            <a:ext cx="5500702" cy="9144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ELECCIÓN DE LIDERES</a:t>
            </a:r>
            <a:endParaRPr lang="es-ES" dirty="0"/>
          </a:p>
        </p:txBody>
      </p:sp>
      <p:pic>
        <p:nvPicPr>
          <p:cNvPr id="4098" name="Picture 2" descr="H:\Imágenes\Imagen0100.jpg"/>
          <p:cNvPicPr>
            <a:picLocks noGrp="1" noChangeAspect="1" noChangeArrowheads="1"/>
          </p:cNvPicPr>
          <p:nvPr>
            <p:ph idx="1"/>
          </p:nvPr>
        </p:nvPicPr>
        <p:blipFill>
          <a:blip r:embed="rId2"/>
          <a:srcRect/>
          <a:stretch>
            <a:fillRect/>
          </a:stretch>
        </p:blipFill>
        <p:spPr bwMode="auto">
          <a:xfrm>
            <a:off x="0" y="1500174"/>
            <a:ext cx="9144000" cy="535782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dirty="0" smtClean="0"/>
              <a:t>ELABORACIÓN DE TABLEROS DE AULA</a:t>
            </a:r>
            <a:endParaRPr lang="es-ES" sz="3600" dirty="0"/>
          </a:p>
        </p:txBody>
      </p:sp>
      <p:pic>
        <p:nvPicPr>
          <p:cNvPr id="5122" name="Picture 2" descr="H:\Imágenes\Imagen0091.jpg"/>
          <p:cNvPicPr>
            <a:picLocks noGrp="1" noChangeAspect="1" noChangeArrowheads="1"/>
          </p:cNvPicPr>
          <p:nvPr>
            <p:ph idx="1"/>
          </p:nvPr>
        </p:nvPicPr>
        <p:blipFill>
          <a:blip r:embed="rId2"/>
          <a:srcRect/>
          <a:stretch>
            <a:fillRect/>
          </a:stretch>
        </p:blipFill>
        <p:spPr bwMode="auto">
          <a:xfrm>
            <a:off x="4714876" y="1643050"/>
            <a:ext cx="4143404" cy="4714908"/>
          </a:xfrm>
          <a:prstGeom prst="rect">
            <a:avLst/>
          </a:prstGeom>
          <a:noFill/>
        </p:spPr>
      </p:pic>
      <p:pic>
        <p:nvPicPr>
          <p:cNvPr id="5123" name="Picture 3" descr="H:\Imágenes\Imagen0103.jpg"/>
          <p:cNvPicPr>
            <a:picLocks noChangeAspect="1" noChangeArrowheads="1"/>
          </p:cNvPicPr>
          <p:nvPr/>
        </p:nvPicPr>
        <p:blipFill>
          <a:blip r:embed="rId3"/>
          <a:srcRect/>
          <a:stretch>
            <a:fillRect/>
          </a:stretch>
        </p:blipFill>
        <p:spPr bwMode="auto">
          <a:xfrm>
            <a:off x="357158" y="1643050"/>
            <a:ext cx="4286280" cy="464347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MAPA DE AULA</a:t>
            </a:r>
            <a:endParaRPr lang="es-ES" dirty="0"/>
          </a:p>
        </p:txBody>
      </p:sp>
      <p:sp>
        <p:nvSpPr>
          <p:cNvPr id="3" name="2 Marcador de contenido"/>
          <p:cNvSpPr>
            <a:spLocks noGrp="1"/>
          </p:cNvSpPr>
          <p:nvPr>
            <p:ph idx="1"/>
          </p:nvPr>
        </p:nvSpPr>
        <p:spPr/>
        <p:txBody>
          <a:bodyPr/>
          <a:lstStyle/>
          <a:p>
            <a:endParaRPr lang="es-ES"/>
          </a:p>
        </p:txBody>
      </p:sp>
      <p:pic>
        <p:nvPicPr>
          <p:cNvPr id="7170" name="Picture 2" descr="H:\Imágenes\Imagen0090.jpg"/>
          <p:cNvPicPr>
            <a:picLocks noChangeAspect="1" noChangeArrowheads="1"/>
          </p:cNvPicPr>
          <p:nvPr/>
        </p:nvPicPr>
        <p:blipFill>
          <a:blip r:embed="rId2"/>
          <a:srcRect/>
          <a:stretch>
            <a:fillRect/>
          </a:stretch>
        </p:blipFill>
        <p:spPr bwMode="auto">
          <a:xfrm>
            <a:off x="0" y="1500174"/>
            <a:ext cx="9144000" cy="535782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mágenes\Imagen0092.jpg"/>
          <p:cNvPicPr>
            <a:picLocks noGrp="1" noChangeAspect="1" noChangeArrowheads="1"/>
          </p:cNvPicPr>
          <p:nvPr>
            <p:ph idx="1"/>
          </p:nvPr>
        </p:nvPicPr>
        <p:blipFill>
          <a:blip r:embed="rId2"/>
          <a:srcRect/>
          <a:stretch>
            <a:fillRect/>
          </a:stretch>
        </p:blipFill>
        <p:spPr bwMode="auto">
          <a:xfrm>
            <a:off x="357158" y="142852"/>
            <a:ext cx="4071966" cy="3286148"/>
          </a:xfrm>
          <a:prstGeom prst="rect">
            <a:avLst/>
          </a:prstGeom>
          <a:noFill/>
        </p:spPr>
      </p:pic>
      <p:pic>
        <p:nvPicPr>
          <p:cNvPr id="8195" name="Picture 3" descr="H:\Imágenes\Imagen0093.jpg"/>
          <p:cNvPicPr>
            <a:picLocks noChangeAspect="1" noChangeArrowheads="1"/>
          </p:cNvPicPr>
          <p:nvPr/>
        </p:nvPicPr>
        <p:blipFill>
          <a:blip r:embed="rId3"/>
          <a:srcRect/>
          <a:stretch>
            <a:fillRect/>
          </a:stretch>
        </p:blipFill>
        <p:spPr bwMode="auto">
          <a:xfrm>
            <a:off x="4500562" y="285728"/>
            <a:ext cx="4429156" cy="3071834"/>
          </a:xfrm>
          <a:prstGeom prst="rect">
            <a:avLst/>
          </a:prstGeom>
          <a:noFill/>
        </p:spPr>
      </p:pic>
      <p:pic>
        <p:nvPicPr>
          <p:cNvPr id="8196" name="Picture 4" descr="H:\Imágenes\Imagen0095.jpg"/>
          <p:cNvPicPr>
            <a:picLocks noChangeAspect="1" noChangeArrowheads="1"/>
          </p:cNvPicPr>
          <p:nvPr/>
        </p:nvPicPr>
        <p:blipFill>
          <a:blip r:embed="rId4"/>
          <a:srcRect/>
          <a:stretch>
            <a:fillRect/>
          </a:stretch>
        </p:blipFill>
        <p:spPr bwMode="auto">
          <a:xfrm>
            <a:off x="357158" y="3500438"/>
            <a:ext cx="4214842" cy="3161132"/>
          </a:xfrm>
          <a:prstGeom prst="rect">
            <a:avLst/>
          </a:prstGeom>
          <a:noFill/>
        </p:spPr>
      </p:pic>
      <p:pic>
        <p:nvPicPr>
          <p:cNvPr id="8197" name="Picture 5" descr="H:\Imágenes\Imagen0096.jpg"/>
          <p:cNvPicPr>
            <a:picLocks noChangeAspect="1" noChangeArrowheads="1"/>
          </p:cNvPicPr>
          <p:nvPr/>
        </p:nvPicPr>
        <p:blipFill>
          <a:blip r:embed="rId5"/>
          <a:srcRect/>
          <a:stretch>
            <a:fillRect/>
          </a:stretch>
        </p:blipFill>
        <p:spPr bwMode="auto">
          <a:xfrm>
            <a:off x="4714876" y="3571876"/>
            <a:ext cx="4143404" cy="307183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AULA </a:t>
            </a:r>
            <a:endParaRPr lang="es-ES" dirty="0"/>
          </a:p>
        </p:txBody>
      </p:sp>
      <p:pic>
        <p:nvPicPr>
          <p:cNvPr id="6146" name="Picture 2" descr="H:\Imágenes\Imagen0051.jpg"/>
          <p:cNvPicPr>
            <a:picLocks noGrp="1" noChangeAspect="1" noChangeArrowheads="1"/>
          </p:cNvPicPr>
          <p:nvPr>
            <p:ph idx="1"/>
          </p:nvPr>
        </p:nvPicPr>
        <p:blipFill>
          <a:blip r:embed="rId2"/>
          <a:srcRect/>
          <a:stretch>
            <a:fillRect/>
          </a:stretch>
        </p:blipFill>
        <p:spPr bwMode="auto">
          <a:xfrm>
            <a:off x="4429124" y="1643050"/>
            <a:ext cx="4429156" cy="4929222"/>
          </a:xfrm>
          <a:prstGeom prst="rect">
            <a:avLst/>
          </a:prstGeom>
          <a:noFill/>
        </p:spPr>
      </p:pic>
      <p:pic>
        <p:nvPicPr>
          <p:cNvPr id="6147" name="Picture 3" descr="H:\Imágenes\Imagen0050.jpg"/>
          <p:cNvPicPr>
            <a:picLocks noChangeAspect="1" noChangeArrowheads="1"/>
          </p:cNvPicPr>
          <p:nvPr/>
        </p:nvPicPr>
        <p:blipFill>
          <a:blip r:embed="rId3"/>
          <a:srcRect/>
          <a:stretch>
            <a:fillRect/>
          </a:stretch>
        </p:blipFill>
        <p:spPr bwMode="auto">
          <a:xfrm>
            <a:off x="428596" y="1643050"/>
            <a:ext cx="3857652" cy="492922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PROYECTO </a:t>
            </a:r>
            <a:r>
              <a:rPr lang="es-ES" sz="3200" dirty="0" smtClean="0"/>
              <a:t>”Nadie recoge lo de nadie”</a:t>
            </a:r>
            <a:endParaRPr lang="es-ES" sz="3200" dirty="0"/>
          </a:p>
        </p:txBody>
      </p:sp>
      <p:sp>
        <p:nvSpPr>
          <p:cNvPr id="3" name="2 Marcador de contenido"/>
          <p:cNvSpPr>
            <a:spLocks noGrp="1"/>
          </p:cNvSpPr>
          <p:nvPr>
            <p:ph idx="1"/>
          </p:nvPr>
        </p:nvSpPr>
        <p:spPr/>
        <p:txBody>
          <a:bodyPr/>
          <a:lstStyle/>
          <a:p>
            <a:endParaRPr lang="es-ES"/>
          </a:p>
        </p:txBody>
      </p:sp>
      <p:pic>
        <p:nvPicPr>
          <p:cNvPr id="1026" name="Picture 2" descr="H:\Imágenes\Imagen0059.jpg"/>
          <p:cNvPicPr>
            <a:picLocks noChangeAspect="1" noChangeArrowheads="1"/>
          </p:cNvPicPr>
          <p:nvPr/>
        </p:nvPicPr>
        <p:blipFill>
          <a:blip r:embed="rId2"/>
          <a:srcRect/>
          <a:stretch>
            <a:fillRect/>
          </a:stretch>
        </p:blipFill>
        <p:spPr bwMode="auto">
          <a:xfrm>
            <a:off x="357158" y="1785926"/>
            <a:ext cx="8501122" cy="464347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5500702"/>
            <a:ext cx="7615262" cy="1000132"/>
          </a:xfrm>
        </p:spPr>
        <p:txBody>
          <a:bodyPr>
            <a:normAutofit fontScale="70000" lnSpcReduction="20000"/>
          </a:bodyPr>
          <a:lstStyle/>
          <a:p>
            <a:pPr>
              <a:buNone/>
            </a:pPr>
            <a:r>
              <a:rPr lang="es-ES" dirty="0" smtClean="0"/>
              <a:t>                                        </a:t>
            </a:r>
            <a:endParaRPr lang="es-ES" sz="3200" b="1" dirty="0" smtClean="0">
              <a:solidFill>
                <a:schemeClr val="bg1"/>
              </a:solidFill>
              <a:latin typeface="Chiller" pitchFamily="82" charset="0"/>
            </a:endParaRPr>
          </a:p>
          <a:p>
            <a:pPr>
              <a:buNone/>
            </a:pPr>
            <a:r>
              <a:rPr lang="es-ES" sz="3200" b="1" dirty="0" smtClean="0">
                <a:solidFill>
                  <a:schemeClr val="bg1"/>
                </a:solidFill>
                <a:latin typeface="Chiller" pitchFamily="82" charset="0"/>
              </a:rPr>
              <a:t>                                  </a:t>
            </a:r>
            <a:r>
              <a:rPr lang="es-ES" sz="3200" b="1" dirty="0" err="1" smtClean="0">
                <a:latin typeface="Chiller" pitchFamily="82" charset="0"/>
              </a:rPr>
              <a:t>Ruby</a:t>
            </a:r>
            <a:r>
              <a:rPr lang="es-ES" sz="3200" b="1" dirty="0" smtClean="0">
                <a:latin typeface="Chiller" pitchFamily="82" charset="0"/>
              </a:rPr>
              <a:t> Esmeralda Rojas F.</a:t>
            </a:r>
          </a:p>
          <a:p>
            <a:pPr>
              <a:buNone/>
            </a:pPr>
            <a:r>
              <a:rPr lang="es-ES" sz="3200" b="1" dirty="0" smtClean="0">
                <a:latin typeface="Chiller" pitchFamily="82" charset="0"/>
              </a:rPr>
              <a:t>                                  </a:t>
            </a:r>
            <a:r>
              <a:rPr lang="es-ES" sz="3200" b="1" dirty="0" err="1" smtClean="0">
                <a:latin typeface="Chiller" pitchFamily="82" charset="0"/>
              </a:rPr>
              <a:t>Lucinda</a:t>
            </a:r>
            <a:r>
              <a:rPr lang="es-ES" sz="3200" b="1" dirty="0" smtClean="0">
                <a:latin typeface="Chiller" pitchFamily="82" charset="0"/>
              </a:rPr>
              <a:t> Cabrera Bravo</a:t>
            </a:r>
          </a:p>
          <a:p>
            <a:pPr>
              <a:buNone/>
            </a:pPr>
            <a:endParaRPr lang="es-ES" dirty="0" smtClean="0"/>
          </a:p>
          <a:p>
            <a:pPr>
              <a:buNone/>
            </a:pPr>
            <a:endParaRPr lang="es-ES" dirty="0" smtClean="0"/>
          </a:p>
          <a:p>
            <a:pPr>
              <a:buNone/>
            </a:pPr>
            <a:endParaRPr lang="es-ES" dirty="0" smtClean="0"/>
          </a:p>
        </p:txBody>
      </p:sp>
      <p:pic>
        <p:nvPicPr>
          <p:cNvPr id="4" name="Picture 2" descr="http://2.bp.blogspot.com/_tqK9UvJpH7I/TNGE4oJIkfI/AAAAAAAAEMc/U7YeHRMMh-I/s320/cooperacion.png">
            <a:hlinkClick r:id="rId2"/>
          </p:cNvPr>
          <p:cNvPicPr>
            <a:picLocks noChangeAspect="1" noChangeArrowheads="1"/>
          </p:cNvPicPr>
          <p:nvPr/>
        </p:nvPicPr>
        <p:blipFill>
          <a:blip r:embed="rId3"/>
          <a:srcRect/>
          <a:stretch>
            <a:fillRect/>
          </a:stretch>
        </p:blipFill>
        <p:spPr bwMode="auto">
          <a:xfrm>
            <a:off x="928662" y="357166"/>
            <a:ext cx="7072362" cy="5241319"/>
          </a:xfrm>
          <a:prstGeom prst="rect">
            <a:avLst/>
          </a:prstGeom>
          <a:noFill/>
        </p:spPr>
      </p:pic>
      <p:pic>
        <p:nvPicPr>
          <p:cNvPr id="50178" name="Picture 2" descr="http://3.bp.blogspot.com/_wlz2tmcV4Bw/TTAsbjqy69I/AAAAAAAACKM/sZncc2_kTJo/s1600/Gracias.gif"/>
          <p:cNvPicPr>
            <a:picLocks noChangeAspect="1" noChangeArrowheads="1" noCrop="1"/>
          </p:cNvPicPr>
          <p:nvPr/>
        </p:nvPicPr>
        <p:blipFill>
          <a:blip r:embed="rId4"/>
          <a:srcRect/>
          <a:stretch>
            <a:fillRect/>
          </a:stretch>
        </p:blipFill>
        <p:spPr bwMode="auto">
          <a:xfrm>
            <a:off x="3000364" y="3500439"/>
            <a:ext cx="3214710" cy="157163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000" dirty="0" smtClean="0"/>
              <a:t>BASES TEÓRICAS</a:t>
            </a:r>
            <a:endParaRPr lang="es-CO" sz="4000" dirty="0"/>
          </a:p>
        </p:txBody>
      </p:sp>
      <p:sp>
        <p:nvSpPr>
          <p:cNvPr id="3" name="2 Marcador de contenido"/>
          <p:cNvSpPr>
            <a:spLocks noGrp="1"/>
          </p:cNvSpPr>
          <p:nvPr>
            <p:ph idx="1"/>
          </p:nvPr>
        </p:nvSpPr>
        <p:spPr/>
        <p:txBody>
          <a:bodyPr>
            <a:normAutofit/>
          </a:bodyPr>
          <a:lstStyle/>
          <a:p>
            <a:pPr algn="just"/>
            <a:r>
              <a:rPr lang="es-MX" sz="2400" dirty="0" smtClean="0"/>
              <a:t>La didáctica </a:t>
            </a:r>
            <a:r>
              <a:rPr lang="es-MX" sz="2400" dirty="0" err="1" smtClean="0"/>
              <a:t>geempiana</a:t>
            </a:r>
            <a:r>
              <a:rPr lang="es-MX" sz="2400" dirty="0" smtClean="0"/>
              <a:t> se apoya en el </a:t>
            </a:r>
            <a:r>
              <a:rPr lang="es-MX" sz="2400" dirty="0" err="1" smtClean="0"/>
              <a:t>posconstructivismo</a:t>
            </a:r>
            <a:r>
              <a:rPr lang="es-MX" sz="2400" dirty="0" smtClean="0"/>
              <a:t>, que nació del constructivismo de </a:t>
            </a:r>
            <a:r>
              <a:rPr lang="es-MX" sz="2400" dirty="0" err="1" smtClean="0"/>
              <a:t>Piaget</a:t>
            </a:r>
            <a:r>
              <a:rPr lang="es-MX" sz="2400" dirty="0" smtClean="0"/>
              <a:t>, </a:t>
            </a:r>
            <a:r>
              <a:rPr lang="es-MX" sz="2400" dirty="0" err="1" smtClean="0"/>
              <a:t>Vygotski</a:t>
            </a:r>
            <a:r>
              <a:rPr lang="es-MX" sz="2400" dirty="0" smtClean="0"/>
              <a:t>, </a:t>
            </a:r>
            <a:r>
              <a:rPr lang="es-MX" sz="2400" dirty="0" err="1" smtClean="0"/>
              <a:t>Wallon</a:t>
            </a:r>
            <a:r>
              <a:rPr lang="es-MX" sz="2400" dirty="0" smtClean="0"/>
              <a:t> y Paulo Freire, gracias a las contribuciones de </a:t>
            </a:r>
            <a:r>
              <a:rPr lang="es-MX" sz="2400" dirty="0" err="1" smtClean="0"/>
              <a:t>Vergnaud</a:t>
            </a:r>
            <a:r>
              <a:rPr lang="es-MX" sz="2400" dirty="0" smtClean="0"/>
              <a:t> y Sara </a:t>
            </a:r>
            <a:r>
              <a:rPr lang="es-MX" sz="2400" dirty="0" err="1" smtClean="0"/>
              <a:t>Pain</a:t>
            </a:r>
            <a:r>
              <a:rPr lang="es-MX" sz="2400" dirty="0" smtClean="0"/>
              <a:t>. Se distingue principalmente de las otras didácticas porque persigue la lógica de los procesos de aprendizaje del alumno y no la lógica de los contenidos que serán enseñados. A partir de la caracterización de las hipótesis enunciadas por los alumnos en proceso de alfabetización, el docente desarrollará una didáctica única, basada en la experiencia y formas de interacción social de cada grupo. </a:t>
            </a:r>
            <a:endParaRPr lang="es-CO"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buNone/>
            </a:pPr>
            <a:r>
              <a:rPr lang="es-CO" sz="2800" dirty="0" smtClean="0"/>
              <a:t>   La experiencia en Colombia se ha desarrollado   con estudiantes que presentan discapacidad, especialmente el síndrome de Down, lo que  fortalece la idea que la inteligencia se construye y que es por medio de la plasticidad  que tiene el cerebro que se pueden generar procesos que nunca se habían pensado en personas que se creía que  no lo podían lograr, plasticidad que solo se desarrolla cuando se realiza una buena estimulación por medio de unas adecuadas provocaciones  (acciones) que inviten a pensar.</a:t>
            </a:r>
            <a:endParaRPr lang="es-C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28670"/>
            <a:ext cx="7686700" cy="5395930"/>
          </a:xfrm>
        </p:spPr>
        <p:txBody>
          <a:bodyPr>
            <a:noAutofit/>
          </a:bodyPr>
          <a:lstStyle/>
          <a:p>
            <a:pPr algn="just">
              <a:buFontTx/>
              <a:buChar char="-"/>
            </a:pPr>
            <a:endParaRPr lang="es-ES" sz="2000" dirty="0" smtClean="0">
              <a:latin typeface="+mj-lt"/>
            </a:endParaRPr>
          </a:p>
          <a:p>
            <a:pPr algn="just">
              <a:buFontTx/>
              <a:buChar char="-"/>
            </a:pPr>
            <a:endParaRPr lang="es-ES" sz="2000" dirty="0" smtClean="0">
              <a:latin typeface="+mj-lt"/>
            </a:endParaRPr>
          </a:p>
          <a:p>
            <a:pPr algn="just">
              <a:buFontTx/>
              <a:buChar char="-"/>
            </a:pPr>
            <a:r>
              <a:rPr lang="es-ES" sz="2000" dirty="0" smtClean="0">
                <a:latin typeface="+mj-lt"/>
              </a:rPr>
              <a:t>Los niños con necesidades educativas  deben estar  en las aulas de clase de las maestras preparadas para  la aplicación de la metodología. Es de resaltar que  en cada grupo  deben  asistir entre 2 o 3 niños con necesidades educativas y sugerir que asistan con  un acompañante.</a:t>
            </a:r>
          </a:p>
          <a:p>
            <a:pPr algn="just">
              <a:buFontTx/>
              <a:buChar char="-"/>
            </a:pPr>
            <a:endParaRPr lang="es-ES" sz="2000" dirty="0" smtClean="0"/>
          </a:p>
          <a:p>
            <a:pPr algn="just">
              <a:buFontTx/>
              <a:buChar char="-"/>
            </a:pPr>
            <a:r>
              <a:rPr lang="es-ES" sz="2000" dirty="0" smtClean="0"/>
              <a:t>El Estado reglamentó mediante el Decreto 366 del 9 de febrero de 2009, la organización del servicio de apoyo didáctico para la atención de los estudiantes con discapacidad y con capacidades o con talentos excepcionales en el marco de la educación inclusiva. </a:t>
            </a:r>
            <a:endParaRPr lang="es-CO" sz="2000" dirty="0" smtClean="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GEEMPA</a:t>
            </a:r>
            <a:endParaRPr lang="es-CO" dirty="0"/>
          </a:p>
        </p:txBody>
      </p:sp>
      <p:sp>
        <p:nvSpPr>
          <p:cNvPr id="3" name="2 Marcador de contenido"/>
          <p:cNvSpPr>
            <a:spLocks noGrp="1"/>
          </p:cNvSpPr>
          <p:nvPr>
            <p:ph idx="1"/>
          </p:nvPr>
        </p:nvSpPr>
        <p:spPr/>
        <p:txBody>
          <a:bodyPr>
            <a:normAutofit/>
          </a:bodyPr>
          <a:lstStyle/>
          <a:p>
            <a:pPr algn="just">
              <a:buNone/>
            </a:pPr>
            <a:r>
              <a:rPr lang="es-ES" dirty="0" smtClean="0"/>
              <a:t>La metodología  está sustentada en  cuatro</a:t>
            </a:r>
          </a:p>
          <a:p>
            <a:pPr algn="just">
              <a:buNone/>
            </a:pPr>
            <a:r>
              <a:rPr lang="es-ES" dirty="0" smtClean="0"/>
              <a:t>postulados pos-constructivistas:</a:t>
            </a:r>
          </a:p>
          <a:p>
            <a:pPr marL="514350" indent="-514350">
              <a:buNone/>
            </a:pPr>
            <a:endParaRPr lang="es-ES" sz="2800" b="1" dirty="0" smtClean="0">
              <a:solidFill>
                <a:srgbClr val="002060"/>
              </a:solidFill>
              <a:latin typeface="French Script MT" pitchFamily="66" charset="0"/>
            </a:endParaRPr>
          </a:p>
          <a:p>
            <a:pPr marL="514350" indent="-514350">
              <a:buNone/>
            </a:pPr>
            <a:r>
              <a:rPr lang="es-ES" sz="2800" dirty="0" smtClean="0">
                <a:solidFill>
                  <a:srgbClr val="FF0000"/>
                </a:solidFill>
                <a:latin typeface="French Script MT" pitchFamily="66" charset="0"/>
              </a:rPr>
              <a:t>1. </a:t>
            </a:r>
            <a:r>
              <a:rPr lang="es-ES" sz="4000" dirty="0" smtClean="0">
                <a:solidFill>
                  <a:srgbClr val="FF0000"/>
                </a:solidFill>
                <a:latin typeface="French Script MT" pitchFamily="66" charset="0"/>
              </a:rPr>
              <a:t>Todos  pueden aprender</a:t>
            </a:r>
          </a:p>
          <a:p>
            <a:pPr marL="514350" indent="-514350">
              <a:buNone/>
            </a:pPr>
            <a:r>
              <a:rPr lang="es-ES" sz="4000" dirty="0" smtClean="0">
                <a:solidFill>
                  <a:srgbClr val="FF0000"/>
                </a:solidFill>
                <a:latin typeface="French Script MT" pitchFamily="66" charset="0"/>
              </a:rPr>
              <a:t>2. Somos seres genéticamente sociales</a:t>
            </a:r>
          </a:p>
          <a:p>
            <a:pPr marL="514350" indent="-514350">
              <a:buNone/>
            </a:pPr>
            <a:r>
              <a:rPr lang="es-ES" sz="4000" dirty="0" smtClean="0">
                <a:solidFill>
                  <a:srgbClr val="FF0000"/>
                </a:solidFill>
                <a:latin typeface="French Script MT" pitchFamily="66" charset="0"/>
              </a:rPr>
              <a:t>3. Enseñar es organizar provocaciones</a:t>
            </a:r>
          </a:p>
          <a:p>
            <a:pPr marL="514350" indent="-514350">
              <a:buNone/>
            </a:pPr>
            <a:r>
              <a:rPr lang="es-ES" sz="4000" dirty="0" smtClean="0">
                <a:solidFill>
                  <a:srgbClr val="FF0000"/>
                </a:solidFill>
                <a:latin typeface="French Script MT" pitchFamily="66" charset="0"/>
              </a:rPr>
              <a:t>4. Aprender es formular hipótesis</a:t>
            </a:r>
            <a:endParaRPr lang="es-CO" sz="4000" dirty="0" smtClean="0">
              <a:solidFill>
                <a:srgbClr val="FF0000"/>
              </a:solidFill>
              <a:latin typeface="French Script MT" pitchFamily="66" charset="0"/>
            </a:endParaRPr>
          </a:p>
          <a:p>
            <a:endParaRPr lang="es-C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186766" cy="6098570"/>
          </a:xfrm>
        </p:spPr>
        <p:txBody>
          <a:bodyPr>
            <a:normAutofit fontScale="85000" lnSpcReduction="20000"/>
          </a:bodyPr>
          <a:lstStyle/>
          <a:p>
            <a:pPr>
              <a:buNone/>
            </a:pPr>
            <a:r>
              <a:rPr lang="es-ES" sz="3600" b="1" dirty="0" smtClean="0">
                <a:solidFill>
                  <a:srgbClr val="FFFF00"/>
                </a:solidFill>
                <a:latin typeface="Bradley Hand ITC" pitchFamily="66" charset="0"/>
              </a:rPr>
              <a:t>¿Qué  se pretende con la implementación de GEEMPA?</a:t>
            </a:r>
          </a:p>
          <a:p>
            <a:pPr>
              <a:buNone/>
            </a:pPr>
            <a:r>
              <a:rPr lang="es-ES" dirty="0" smtClean="0"/>
              <a:t>    </a:t>
            </a:r>
          </a:p>
          <a:p>
            <a:pPr>
              <a:buNone/>
            </a:pPr>
            <a:r>
              <a:rPr lang="es-ES" dirty="0" smtClean="0"/>
              <a:t>Alfabetizar  a los niños con necesidades educativas  que lleguen a la institución y en general a los estudiantes de grado primero.</a:t>
            </a:r>
          </a:p>
          <a:p>
            <a:pPr>
              <a:buNone/>
            </a:pPr>
            <a:endParaRPr lang="es-ES" dirty="0" smtClean="0"/>
          </a:p>
          <a:p>
            <a:pPr>
              <a:buNone/>
            </a:pPr>
            <a:r>
              <a:rPr lang="es-ES" sz="3600" b="1" dirty="0" smtClean="0">
                <a:solidFill>
                  <a:srgbClr val="FF0000"/>
                </a:solidFill>
                <a:latin typeface="Chiller" pitchFamily="82" charset="0"/>
              </a:rPr>
              <a:t>¿Qué significa alfabetizar ?</a:t>
            </a:r>
          </a:p>
          <a:p>
            <a:pPr>
              <a:buFontTx/>
              <a:buChar char="-"/>
            </a:pPr>
            <a:r>
              <a:rPr lang="es-ES" dirty="0" smtClean="0"/>
              <a:t>Leer un texto sencillo y comprenderlo.</a:t>
            </a:r>
          </a:p>
          <a:p>
            <a:pPr>
              <a:buFontTx/>
              <a:buChar char="-"/>
            </a:pPr>
            <a:r>
              <a:rPr lang="es-ES" dirty="0" smtClean="0"/>
              <a:t>Producir un texto sencillo</a:t>
            </a:r>
          </a:p>
          <a:p>
            <a:pPr algn="just">
              <a:buNone/>
            </a:pPr>
            <a:r>
              <a:rPr lang="es-ES" dirty="0" smtClean="0">
                <a:solidFill>
                  <a:schemeClr val="bg2">
                    <a:lumMod val="50000"/>
                  </a:schemeClr>
                </a:solidFill>
              </a:rPr>
              <a:t>-</a:t>
            </a:r>
            <a:r>
              <a:rPr lang="es-ES" dirty="0" smtClean="0"/>
              <a:t>  Leer un  texto sencillo y escribirlo.</a:t>
            </a:r>
            <a:r>
              <a:rPr lang="es-ES" sz="2800" b="1" dirty="0" smtClean="0">
                <a:solidFill>
                  <a:srgbClr val="7030A0"/>
                </a:solidFill>
                <a:latin typeface="Chiller" pitchFamily="82" charset="0"/>
              </a:rPr>
              <a:t> </a:t>
            </a:r>
          </a:p>
          <a:p>
            <a:pPr algn="just">
              <a:buNone/>
            </a:pPr>
            <a:endParaRPr lang="es-ES" sz="2800" b="1" dirty="0" smtClean="0">
              <a:solidFill>
                <a:srgbClr val="7030A0"/>
              </a:solidFill>
              <a:latin typeface="Chiller" pitchFamily="82" charset="0"/>
            </a:endParaRPr>
          </a:p>
          <a:p>
            <a:pPr algn="just">
              <a:buNone/>
            </a:pPr>
            <a:r>
              <a:rPr lang="es-ES" sz="3300" b="1" dirty="0" smtClean="0">
                <a:solidFill>
                  <a:srgbClr val="FF0000"/>
                </a:solidFill>
                <a:latin typeface="Chiller" pitchFamily="82" charset="0"/>
              </a:rPr>
              <a:t>:</a:t>
            </a:r>
            <a:r>
              <a:rPr lang="es-ES" sz="3600" b="1" dirty="0" smtClean="0">
                <a:solidFill>
                  <a:srgbClr val="FF0000"/>
                </a:solidFill>
                <a:latin typeface="Chiller" pitchFamily="82" charset="0"/>
              </a:rPr>
              <a:t>La familia  y la escuela tienen funciones específicas</a:t>
            </a:r>
            <a:endParaRPr lang="es-ES" sz="3600" dirty="0" smtClean="0">
              <a:solidFill>
                <a:srgbClr val="FF0000"/>
              </a:solidFill>
            </a:endParaRPr>
          </a:p>
          <a:p>
            <a:pPr algn="just">
              <a:buFontTx/>
              <a:buChar char="-"/>
            </a:pPr>
            <a:r>
              <a:rPr lang="es-ES" sz="2800" dirty="0" smtClean="0"/>
              <a:t>El maestro enseña y alfabetiza.</a:t>
            </a:r>
          </a:p>
          <a:p>
            <a:pPr algn="just">
              <a:buFontTx/>
              <a:buChar char="-"/>
            </a:pPr>
            <a:r>
              <a:rPr lang="es-ES" sz="2800" dirty="0" smtClean="0"/>
              <a:t>La familia  enseña  las normas de comportamiento  y valores a los niños.</a:t>
            </a:r>
          </a:p>
          <a:p>
            <a:pPr>
              <a:buNone/>
            </a:pPr>
            <a:r>
              <a:rPr lang="es-ES" sz="2800" dirty="0" smtClean="0"/>
              <a:t> </a:t>
            </a:r>
          </a:p>
          <a:p>
            <a:endParaRPr lang="es-CO"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838</TotalTime>
  <Words>964</Words>
  <Application>Microsoft Office PowerPoint</Application>
  <PresentationFormat>Presentación en pantalla (4:3)</PresentationFormat>
  <Paragraphs>161</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Módulo</vt:lpstr>
      <vt:lpstr>Presentación de PowerPoint</vt:lpstr>
      <vt:lpstr>Presentación de PowerPoint</vt:lpstr>
      <vt:lpstr>Presentación de PowerPoint</vt:lpstr>
      <vt:lpstr>Presentación de PowerPoint</vt:lpstr>
      <vt:lpstr>BASES TEÓRICAS</vt:lpstr>
      <vt:lpstr>Presentación de PowerPoint</vt:lpstr>
      <vt:lpstr>Presentación de PowerPoint</vt:lpstr>
      <vt:lpstr>GEEMPA</vt:lpstr>
      <vt:lpstr>Presentación de PowerPoint</vt:lpstr>
      <vt:lpstr>CICLO DE LA ACTIVIDAD  DOCENTE según geempa</vt:lpstr>
      <vt:lpstr>Presentación de PowerPoint</vt:lpstr>
      <vt:lpstr>1</vt:lpstr>
      <vt:lpstr>2</vt:lpstr>
      <vt:lpstr>3</vt:lpstr>
      <vt:lpstr>4</vt:lpstr>
      <vt:lpstr> 5</vt:lpstr>
      <vt:lpstr>6</vt:lpstr>
      <vt:lpstr>7</vt:lpstr>
      <vt:lpstr>8</vt:lpstr>
      <vt:lpstr>9</vt:lpstr>
      <vt:lpstr>10</vt:lpstr>
      <vt:lpstr>11</vt:lpstr>
      <vt:lpstr> 12</vt:lpstr>
      <vt:lpstr>13</vt:lpstr>
      <vt:lpstr>14</vt:lpstr>
      <vt:lpstr>15</vt:lpstr>
      <vt:lpstr>16</vt:lpstr>
      <vt:lpstr>17</vt:lpstr>
      <vt:lpstr>18</vt:lpstr>
      <vt:lpstr>19</vt:lpstr>
      <vt:lpstr>20</vt:lpstr>
      <vt:lpstr>Presentación de PowerPoint</vt:lpstr>
      <vt:lpstr>ESCALERA GRÁFICA</vt:lpstr>
      <vt:lpstr>ESCALERA DE LECTURA Y ESCRITURA</vt:lpstr>
      <vt:lpstr>SUGERENCIAS GRADO PRE-ESCOLAR </vt:lpstr>
      <vt:lpstr>ACTIVIDADES RIGUROSAS</vt:lpstr>
      <vt:lpstr>Clase entrevista, EN QUE CONSISTE?</vt:lpstr>
      <vt:lpstr>JUEGOS HABITUALES Y MERIENDA PEDAGÓGICA</vt:lpstr>
      <vt:lpstr>ESCALERA DE LA PSICOGÉNESIS</vt:lpstr>
      <vt:lpstr>CONTRATO DIDÁCTICO</vt:lpstr>
      <vt:lpstr>ELECCIÓN DE LIDERES</vt:lpstr>
      <vt:lpstr>ELABORACIÓN DE TABLEROS DE AULA</vt:lpstr>
      <vt:lpstr>MAPA DE AULA</vt:lpstr>
      <vt:lpstr>Presentación de PowerPoint</vt:lpstr>
      <vt:lpstr>AULA </vt:lpstr>
      <vt:lpstr>PROYECTO ”Nadie recoge lo de nadie”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USURIO SC</dc:creator>
  <cp:lastModifiedBy>Personal</cp:lastModifiedBy>
  <cp:revision>164</cp:revision>
  <dcterms:created xsi:type="dcterms:W3CDTF">2009-11-08T00:14:28Z</dcterms:created>
  <dcterms:modified xsi:type="dcterms:W3CDTF">2012-05-23T01:55:17Z</dcterms:modified>
</cp:coreProperties>
</file>