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70" r:id="rId6"/>
    <p:sldId id="259" r:id="rId7"/>
    <p:sldId id="260" r:id="rId8"/>
    <p:sldId id="263" r:id="rId9"/>
    <p:sldId id="264" r:id="rId10"/>
    <p:sldId id="265" r:id="rId11"/>
    <p:sldId id="261" r:id="rId12"/>
    <p:sldId id="262" r:id="rId13"/>
    <p:sldId id="266" r:id="rId14"/>
    <p:sldId id="267" r:id="rId15"/>
    <p:sldId id="268" r:id="rId16"/>
    <p:sldId id="269" r:id="rId17"/>
    <p:sldId id="271"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p:scale>
          <a:sx n="50" d="100"/>
          <a:sy n="50" d="100"/>
        </p:scale>
        <p:origin x="-1956"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6389A1C-E2EE-4480-9571-9B927D3BC782}" type="datetimeFigureOut">
              <a:rPr lang="es-ES" smtClean="0"/>
              <a:t>22/05/2012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6389A1C-E2EE-4480-9571-9B927D3BC782}" type="datetimeFigureOut">
              <a:rPr lang="es-ES" smtClean="0"/>
              <a:t>22/05/2012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6389A1C-E2EE-4480-9571-9B927D3BC782}" type="datetimeFigureOut">
              <a:rPr lang="es-ES" smtClean="0"/>
              <a:t>22/05/2012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6389A1C-E2EE-4480-9571-9B927D3BC782}" type="datetimeFigureOut">
              <a:rPr lang="es-ES" smtClean="0"/>
              <a:t>22/05/2012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6389A1C-E2EE-4480-9571-9B927D3BC782}" type="datetimeFigureOut">
              <a:rPr lang="es-ES" smtClean="0"/>
              <a:t>22/05/2012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6389A1C-E2EE-4480-9571-9B927D3BC782}" type="datetimeFigureOut">
              <a:rPr lang="es-ES" smtClean="0"/>
              <a:t>22/05/2012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B46ABE-01A5-4792-98CB-1340CEDB99FD}"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6389A1C-E2EE-4480-9571-9B927D3BC782}" type="datetimeFigureOut">
              <a:rPr lang="es-ES" smtClean="0"/>
              <a:t>22/05/2012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6389A1C-E2EE-4480-9571-9B927D3BC782}" type="datetimeFigureOut">
              <a:rPr lang="es-ES" smtClean="0"/>
              <a:t>22/05/2012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6389A1C-E2EE-4480-9571-9B927D3BC782}" type="datetimeFigureOut">
              <a:rPr lang="es-ES" smtClean="0"/>
              <a:t>22/05/2012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389A1C-E2EE-4480-9571-9B927D3BC782}" type="datetimeFigureOut">
              <a:rPr lang="es-ES" smtClean="0"/>
              <a:t>22/05/2012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B46ABE-01A5-4792-98CB-1340CEDB99FD}"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6389A1C-E2EE-4480-9571-9B927D3BC782}" type="datetimeFigureOut">
              <a:rPr lang="es-ES" smtClean="0"/>
              <a:t>22/05/2012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B46ABE-01A5-4792-98CB-1340CEDB99FD}"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6389A1C-E2EE-4480-9571-9B927D3BC782}" type="datetimeFigureOut">
              <a:rPr lang="es-ES" smtClean="0"/>
              <a:t>22/05/2012</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2B46ABE-01A5-4792-98CB-1340CEDB99FD}"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4"/>
            <a:ext cx="7772400" cy="1440160"/>
          </a:xfrm>
        </p:spPr>
        <p:txBody>
          <a:bodyPr/>
          <a:lstStyle/>
          <a:p>
            <a:pPr algn="r"/>
            <a:r>
              <a:rPr lang="es-ES" dirty="0" smtClean="0"/>
              <a:t>ESCUELA NUEVA</a:t>
            </a:r>
            <a:endParaRPr lang="es-ES" dirty="0"/>
          </a:p>
        </p:txBody>
      </p:sp>
      <p:sp>
        <p:nvSpPr>
          <p:cNvPr id="3" name="2 Subtítulo"/>
          <p:cNvSpPr>
            <a:spLocks noGrp="1"/>
          </p:cNvSpPr>
          <p:nvPr>
            <p:ph type="subTitle" idx="1"/>
          </p:nvPr>
        </p:nvSpPr>
        <p:spPr>
          <a:xfrm>
            <a:off x="1371600" y="2780928"/>
            <a:ext cx="7160840" cy="3312368"/>
          </a:xfrm>
        </p:spPr>
        <p:txBody>
          <a:bodyPr>
            <a:normAutofit fontScale="92500" lnSpcReduction="20000"/>
          </a:bodyPr>
          <a:lstStyle/>
          <a:p>
            <a:pPr algn="r"/>
            <a:r>
              <a:rPr lang="es-ES" sz="2400" dirty="0" smtClean="0"/>
              <a:t>CLARA AIDÉ ORTIZ POVEDA </a:t>
            </a:r>
          </a:p>
          <a:p>
            <a:pPr algn="r"/>
            <a:r>
              <a:rPr lang="es-ES" sz="2400" dirty="0" smtClean="0"/>
              <a:t>MARÍA OFELIA VÉLEZ CÁRDONA</a:t>
            </a:r>
          </a:p>
          <a:p>
            <a:pPr algn="r"/>
            <a:endParaRPr lang="es-ES" sz="2400" dirty="0"/>
          </a:p>
          <a:p>
            <a:pPr algn="r"/>
            <a:endParaRPr lang="es-ES" sz="2400" dirty="0" smtClean="0"/>
          </a:p>
          <a:p>
            <a:pPr algn="r"/>
            <a:endParaRPr lang="es-ES" sz="2400" dirty="0" smtClean="0"/>
          </a:p>
          <a:p>
            <a:pPr algn="r"/>
            <a:r>
              <a:rPr lang="es-ES" sz="2400" dirty="0" smtClean="0"/>
              <a:t>ESCUELA NORMAL SUPERIOR DE FLORENCIA</a:t>
            </a:r>
          </a:p>
          <a:p>
            <a:pPr algn="r"/>
            <a:r>
              <a:rPr lang="es-ES" sz="2400" dirty="0" smtClean="0"/>
              <a:t>PROGRAMA DE FORMACIÓN COMPLEMENTARIA</a:t>
            </a:r>
          </a:p>
          <a:p>
            <a:pPr algn="r"/>
            <a:r>
              <a:rPr lang="es-ES" sz="2400" dirty="0" smtClean="0"/>
              <a:t>FLORENCIA – CAQUETÁ </a:t>
            </a:r>
          </a:p>
          <a:p>
            <a:pPr algn="r"/>
            <a:r>
              <a:rPr lang="es-ES" sz="2400" dirty="0" smtClean="0"/>
              <a:t>2012</a:t>
            </a:r>
          </a:p>
          <a:p>
            <a:pPr algn="r"/>
            <a:endParaRPr lang="es-ES" dirty="0"/>
          </a:p>
          <a:p>
            <a:pPr algn="r"/>
            <a:endParaRPr lang="es-ES" dirty="0" smtClean="0"/>
          </a:p>
          <a:p>
            <a:pPr algn="r"/>
            <a:endParaRPr lang="es-ES" dirty="0"/>
          </a:p>
        </p:txBody>
      </p:sp>
    </p:spTree>
    <p:extLst>
      <p:ext uri="{BB962C8B-B14F-4D97-AF65-F5344CB8AC3E}">
        <p14:creationId xmlns:p14="http://schemas.microsoft.com/office/powerpoint/2010/main" val="1696222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784975" cy="5256584"/>
          </a:xfrm>
        </p:spPr>
        <p:txBody>
          <a:bodyPr>
            <a:normAutofit/>
          </a:bodyPr>
          <a:lstStyle/>
          <a:p>
            <a:pPr algn="just">
              <a:buFont typeface="Arial" pitchFamily="34" charset="0"/>
              <a:buChar char="•"/>
            </a:pPr>
            <a:r>
              <a:rPr lang="es-ES" dirty="0" smtClean="0"/>
              <a:t>Valora al docente como quien </a:t>
            </a:r>
            <a:r>
              <a:rPr lang="es-ES" dirty="0"/>
              <a:t>acompaña el trabajo de los </a:t>
            </a:r>
            <a:r>
              <a:rPr lang="es-ES" dirty="0" smtClean="0"/>
              <a:t>alumnos, facilitador </a:t>
            </a:r>
            <a:r>
              <a:rPr lang="es-ES" dirty="0"/>
              <a:t>del proceso de aprendizaje, debidamente capacitado para atender uno o más grados (en el caso de las escuelas rurales) o para atender aulas con grupos de alta heterogeneidad (en el caso de las escuelas urbano marginales). </a:t>
            </a:r>
            <a:endParaRPr lang="es-ES" dirty="0" smtClean="0"/>
          </a:p>
          <a:p>
            <a:pPr algn="just">
              <a:buFont typeface="Arial" pitchFamily="34" charset="0"/>
              <a:buChar char="•"/>
            </a:pPr>
            <a:r>
              <a:rPr lang="es-ES" dirty="0"/>
              <a:t>Fortalece y promueve la participación de padres y comunidad en las actividades escolares en beneficio de la escuela y la comunidad. </a:t>
            </a:r>
            <a:endParaRPr lang="es-ES" dirty="0" smtClean="0"/>
          </a:p>
          <a:p>
            <a:pPr algn="just">
              <a:buFont typeface="Arial" pitchFamily="34" charset="0"/>
              <a:buChar char="•"/>
            </a:pPr>
            <a:r>
              <a:rPr lang="es-ES" dirty="0" smtClean="0"/>
              <a:t>Fomenta </a:t>
            </a:r>
            <a:r>
              <a:rPr lang="es-ES" dirty="0"/>
              <a:t>proyectos comunitarios de bienestar, de salud, de ambiente y de </a:t>
            </a:r>
            <a:r>
              <a:rPr lang="es-ES" dirty="0" smtClean="0"/>
              <a:t>revitalización </a:t>
            </a:r>
            <a:r>
              <a:rPr lang="es-ES" dirty="0"/>
              <a:t>cultural, ya sea la escuela asociada a un centro </a:t>
            </a:r>
            <a:r>
              <a:rPr lang="es-ES" dirty="0" smtClean="0"/>
              <a:t>educativo </a:t>
            </a:r>
            <a:r>
              <a:rPr lang="es-ES" dirty="0"/>
              <a:t>o fusionada como sede de una institución educativa</a:t>
            </a:r>
          </a:p>
        </p:txBody>
      </p:sp>
      <p:sp>
        <p:nvSpPr>
          <p:cNvPr id="3" name="2 Título"/>
          <p:cNvSpPr>
            <a:spLocks noGrp="1"/>
          </p:cNvSpPr>
          <p:nvPr>
            <p:ph type="title"/>
          </p:nvPr>
        </p:nvSpPr>
        <p:spPr>
          <a:xfrm>
            <a:off x="457200" y="338328"/>
            <a:ext cx="8229600" cy="1002440"/>
          </a:xfrm>
        </p:spPr>
        <p:txBody>
          <a:bodyPr/>
          <a:lstStyle/>
          <a:p>
            <a:r>
              <a:rPr lang="es-ES" dirty="0" smtClean="0"/>
              <a:t>PRINCIPIOS</a:t>
            </a:r>
            <a:endParaRPr lang="es-ES" dirty="0"/>
          </a:p>
        </p:txBody>
      </p:sp>
    </p:spTree>
    <p:extLst>
      <p:ext uri="{BB962C8B-B14F-4D97-AF65-F5344CB8AC3E}">
        <p14:creationId xmlns:p14="http://schemas.microsoft.com/office/powerpoint/2010/main" val="198035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6868" y="1408001"/>
            <a:ext cx="7090263" cy="4041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093913"/>
            <a:ext cx="3889375"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6675" y="619126"/>
            <a:ext cx="139065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619126"/>
            <a:ext cx="1354137"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885412"/>
            <a:ext cx="1322387"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2861961"/>
            <a:ext cx="12128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9126" y="4922535"/>
            <a:ext cx="2859087"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3271" y="4954434"/>
            <a:ext cx="203676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05252" y="2876381"/>
            <a:ext cx="1957387"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76675" y="2021755"/>
            <a:ext cx="149383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3762" y="2676223"/>
            <a:ext cx="177958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55125" y="2561812"/>
            <a:ext cx="1371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9024" y="4281318"/>
            <a:ext cx="15843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05031" y="4281581"/>
            <a:ext cx="150018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21046" y="2561812"/>
            <a:ext cx="1292225" cy="485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35288" y="2957893"/>
            <a:ext cx="3273425" cy="71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24955" y="3706354"/>
            <a:ext cx="9699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21046" y="3706354"/>
            <a:ext cx="11223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Picture 2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59704" y="3712979"/>
            <a:ext cx="125571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473217" y="219998"/>
            <a:ext cx="1872208" cy="369332"/>
          </a:xfrm>
          <a:prstGeom prst="rect">
            <a:avLst/>
          </a:prstGeom>
          <a:noFill/>
        </p:spPr>
        <p:txBody>
          <a:bodyPr wrap="square" rtlCol="0">
            <a:spAutoFit/>
          </a:bodyPr>
          <a:lstStyle/>
          <a:p>
            <a:r>
              <a:rPr lang="es-ES" b="1" dirty="0" smtClean="0">
                <a:solidFill>
                  <a:schemeClr val="bg1"/>
                </a:solidFill>
              </a:rPr>
              <a:t>COMPONENTES </a:t>
            </a:r>
            <a:endParaRPr lang="es-ES" b="1" dirty="0">
              <a:solidFill>
                <a:schemeClr val="bg1"/>
              </a:solidFill>
            </a:endParaRPr>
          </a:p>
        </p:txBody>
      </p:sp>
    </p:spTree>
    <p:extLst>
      <p:ext uri="{BB962C8B-B14F-4D97-AF65-F5344CB8AC3E}">
        <p14:creationId xmlns:p14="http://schemas.microsoft.com/office/powerpoint/2010/main" val="28804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5112568"/>
          </a:xfrm>
        </p:spPr>
        <p:txBody>
          <a:bodyPr/>
          <a:lstStyle/>
          <a:p>
            <a:pPr algn="just"/>
            <a:r>
              <a:rPr lang="es-ES" b="1" dirty="0"/>
              <a:t>Componente Curricular y </a:t>
            </a:r>
            <a:r>
              <a:rPr lang="es-ES" b="1" dirty="0" smtClean="0"/>
              <a:t>Pedagógico</a:t>
            </a:r>
            <a:r>
              <a:rPr lang="es-ES" dirty="0" smtClean="0"/>
              <a:t>: </a:t>
            </a:r>
            <a:r>
              <a:rPr lang="es-ES" dirty="0"/>
              <a:t>Fortalece las metodologías, facilita la articulación </a:t>
            </a:r>
            <a:r>
              <a:rPr lang="es-ES" dirty="0" smtClean="0"/>
              <a:t>entre áreas </a:t>
            </a:r>
            <a:r>
              <a:rPr lang="es-ES" dirty="0"/>
              <a:t>obligatorias y fundamentales, consolida una política de educación activa, flexible y participativa, integra las guías de aprendizaje, los rincones o </a:t>
            </a:r>
            <a:r>
              <a:rPr lang="es-ES" dirty="0" err="1"/>
              <a:t>CRAs</a:t>
            </a:r>
            <a:r>
              <a:rPr lang="es-ES" dirty="0"/>
              <a:t>, la biblioteca de aula. </a:t>
            </a:r>
            <a:endParaRPr lang="es-ES" dirty="0" smtClean="0"/>
          </a:p>
          <a:p>
            <a:pPr algn="just"/>
            <a:r>
              <a:rPr lang="es-ES" dirty="0" smtClean="0"/>
              <a:t>Implementa </a:t>
            </a:r>
            <a:r>
              <a:rPr lang="es-ES" dirty="0"/>
              <a:t>nuevas prácticas </a:t>
            </a:r>
            <a:r>
              <a:rPr lang="es-ES" dirty="0" smtClean="0"/>
              <a:t>pedagógica, </a:t>
            </a:r>
            <a:r>
              <a:rPr lang="es-ES" dirty="0"/>
              <a:t>desarrolla </a:t>
            </a:r>
            <a:r>
              <a:rPr lang="es-ES" dirty="0" smtClean="0"/>
              <a:t>proyectos </a:t>
            </a:r>
            <a:r>
              <a:rPr lang="es-ES" dirty="0"/>
              <a:t>pedagógicos productivos, fortalece los aprendizajes diarios, relaciona la teoría con la práctica, propicia la realización de actividades fuera del aula como espacios de aprendizaje, estimula la participación de agentes educativos de la comunidad y la selección del proyecto que más se ajuste a las características propias del contexto local.</a:t>
            </a:r>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1937534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r>
              <a:rPr lang="es-ES" b="1" dirty="0"/>
              <a:t>Componente de gestión directiva y </a:t>
            </a:r>
            <a:r>
              <a:rPr lang="es-ES" b="1" dirty="0" smtClean="0"/>
              <a:t>administrativa</a:t>
            </a:r>
            <a:r>
              <a:rPr lang="es-ES" dirty="0" smtClean="0"/>
              <a:t>:</a:t>
            </a:r>
          </a:p>
          <a:p>
            <a:pPr marL="0" indent="0" algn="just">
              <a:buNone/>
            </a:pPr>
            <a:endParaRPr lang="es-ES" dirty="0" smtClean="0"/>
          </a:p>
          <a:p>
            <a:pPr algn="just"/>
            <a:r>
              <a:rPr lang="es-ES" dirty="0" smtClean="0"/>
              <a:t> </a:t>
            </a:r>
            <a:r>
              <a:rPr lang="es-ES" dirty="0"/>
              <a:t>Desarrolla el proceso de gestión, organización escolar y </a:t>
            </a:r>
            <a:r>
              <a:rPr lang="es-ES" dirty="0" smtClean="0"/>
              <a:t>planeación; </a:t>
            </a:r>
            <a:r>
              <a:rPr lang="es-ES" dirty="0"/>
              <a:t>prepara los planes de </a:t>
            </a:r>
            <a:r>
              <a:rPr lang="es-ES" dirty="0" smtClean="0"/>
              <a:t>mejoramiento; </a:t>
            </a:r>
            <a:r>
              <a:rPr lang="es-ES" dirty="0"/>
              <a:t>fortalece el desarrollo del </a:t>
            </a:r>
            <a:r>
              <a:rPr lang="es-ES" dirty="0" smtClean="0"/>
              <a:t>PEI; </a:t>
            </a:r>
            <a:r>
              <a:rPr lang="es-ES" dirty="0"/>
              <a:t>el manual de </a:t>
            </a:r>
            <a:r>
              <a:rPr lang="es-ES" dirty="0" smtClean="0"/>
              <a:t>convivencia; </a:t>
            </a:r>
          </a:p>
          <a:p>
            <a:pPr algn="just"/>
            <a:endParaRPr lang="es-ES" dirty="0" smtClean="0"/>
          </a:p>
          <a:p>
            <a:pPr algn="just"/>
            <a:r>
              <a:rPr lang="es-ES" dirty="0" smtClean="0"/>
              <a:t>Promueve </a:t>
            </a:r>
            <a:r>
              <a:rPr lang="es-ES" dirty="0"/>
              <a:t>el gobierno </a:t>
            </a:r>
            <a:r>
              <a:rPr lang="es-ES" dirty="0" smtClean="0"/>
              <a:t>estudiantil </a:t>
            </a:r>
            <a:r>
              <a:rPr lang="es-ES" dirty="0"/>
              <a:t>donde los alumnos se inician en la vida democrática, participan en la organización y manejo de la escuela, fortalecen su autoestima, su formación integral, su autonomía </a:t>
            </a:r>
            <a:r>
              <a:rPr lang="es-ES" dirty="0" smtClean="0"/>
              <a:t>escolar; y, </a:t>
            </a:r>
            <a:r>
              <a:rPr lang="es-ES" dirty="0"/>
              <a:t>propicia la organización de comités de trabajo con la participación de todos los alumnos.</a:t>
            </a:r>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286271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endParaRPr lang="es-ES" b="1" dirty="0" smtClean="0"/>
          </a:p>
          <a:p>
            <a:pPr marL="0" indent="0" algn="just">
              <a:buNone/>
            </a:pPr>
            <a:r>
              <a:rPr lang="es-ES" b="1" dirty="0" smtClean="0"/>
              <a:t>Componente </a:t>
            </a:r>
            <a:r>
              <a:rPr lang="es-ES" b="1" dirty="0"/>
              <a:t>de Articulación Comunitaria o gestión de </a:t>
            </a:r>
            <a:r>
              <a:rPr lang="es-ES" b="1" dirty="0" smtClean="0"/>
              <a:t>contexto</a:t>
            </a:r>
            <a:r>
              <a:rPr lang="es-ES" dirty="0" smtClean="0"/>
              <a:t>.</a:t>
            </a:r>
          </a:p>
          <a:p>
            <a:pPr marL="0" indent="0" algn="just">
              <a:buNone/>
            </a:pPr>
            <a:endParaRPr lang="es-ES" dirty="0" smtClean="0"/>
          </a:p>
          <a:p>
            <a:pPr marL="0" indent="0" algn="just">
              <a:buNone/>
            </a:pPr>
            <a:r>
              <a:rPr lang="es-ES" dirty="0" smtClean="0"/>
              <a:t>Desarrolla </a:t>
            </a:r>
            <a:r>
              <a:rPr lang="es-ES" dirty="0"/>
              <a:t>acciones de articulación con la comunidad como espacio de aprendizaje para los </a:t>
            </a:r>
            <a:r>
              <a:rPr lang="es-ES" dirty="0" smtClean="0"/>
              <a:t>estudiantes.</a:t>
            </a:r>
          </a:p>
          <a:p>
            <a:pPr marL="0" indent="0" algn="just">
              <a:buNone/>
            </a:pPr>
            <a:endParaRPr lang="es-ES" dirty="0" smtClean="0"/>
          </a:p>
          <a:p>
            <a:pPr marL="0" indent="0" algn="just">
              <a:buNone/>
            </a:pPr>
            <a:r>
              <a:rPr lang="es-ES" dirty="0" smtClean="0"/>
              <a:t>Gestiona el desarrollo de </a:t>
            </a:r>
            <a:r>
              <a:rPr lang="es-ES" dirty="0"/>
              <a:t>proyectos con enfoque educativo, incrementa la participación, el trabajo colectivo y el intercambio de </a:t>
            </a:r>
            <a:r>
              <a:rPr lang="es-ES" dirty="0" smtClean="0"/>
              <a:t>saberes.</a:t>
            </a:r>
            <a:endParaRPr lang="es-ES" dirty="0"/>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273548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r>
              <a:rPr lang="es-ES" b="1" dirty="0"/>
              <a:t>Componente de formación </a:t>
            </a:r>
            <a:r>
              <a:rPr lang="es-ES" b="1" dirty="0" smtClean="0"/>
              <a:t>docente:</a:t>
            </a:r>
          </a:p>
          <a:p>
            <a:pPr marL="0" indent="0" algn="just">
              <a:buNone/>
            </a:pPr>
            <a:endParaRPr lang="es-ES" b="1" dirty="0" smtClean="0"/>
          </a:p>
          <a:p>
            <a:pPr marL="0" indent="0" algn="just">
              <a:buNone/>
            </a:pPr>
            <a:r>
              <a:rPr lang="es-ES" b="1" dirty="0" smtClean="0"/>
              <a:t> </a:t>
            </a:r>
            <a:r>
              <a:rPr lang="es-ES" b="1" dirty="0"/>
              <a:t>Los docentes son capacitados para desarrollar los elementos y estrategias de Escuela Nueva a nivel de aula y </a:t>
            </a:r>
            <a:r>
              <a:rPr lang="es-ES" b="1" dirty="0" smtClean="0"/>
              <a:t>comunidad, a </a:t>
            </a:r>
            <a:r>
              <a:rPr lang="es-ES" b="1" dirty="0"/>
              <a:t>través de talleres </a:t>
            </a:r>
            <a:r>
              <a:rPr lang="es-ES" b="1" dirty="0" smtClean="0"/>
              <a:t>que </a:t>
            </a:r>
            <a:r>
              <a:rPr lang="es-ES" b="1" dirty="0"/>
              <a:t>siguen </a:t>
            </a:r>
            <a:r>
              <a:rPr lang="es-ES" b="1" dirty="0" smtClean="0"/>
              <a:t>metodologías </a:t>
            </a:r>
            <a:r>
              <a:rPr lang="es-ES" b="1" dirty="0"/>
              <a:t>similares a </a:t>
            </a:r>
            <a:r>
              <a:rPr lang="es-ES" b="1" dirty="0" smtClean="0"/>
              <a:t>las que </a:t>
            </a:r>
            <a:r>
              <a:rPr lang="es-ES" b="1" dirty="0"/>
              <a:t>aplicaran con sus </a:t>
            </a:r>
            <a:r>
              <a:rPr lang="es-ES" b="1" dirty="0" smtClean="0"/>
              <a:t>estudiantes. </a:t>
            </a:r>
          </a:p>
          <a:p>
            <a:pPr marL="0" indent="0" algn="just">
              <a:buNone/>
            </a:pPr>
            <a:endParaRPr lang="es-ES" b="1" dirty="0" smtClean="0"/>
          </a:p>
          <a:p>
            <a:pPr marL="0" indent="0" algn="just">
              <a:buNone/>
            </a:pPr>
            <a:r>
              <a:rPr lang="es-ES" b="1" dirty="0" smtClean="0"/>
              <a:t>Incorpora </a:t>
            </a:r>
            <a:r>
              <a:rPr lang="es-ES" b="1" dirty="0"/>
              <a:t>escuelas </a:t>
            </a:r>
            <a:r>
              <a:rPr lang="es-ES" b="1" dirty="0" smtClean="0"/>
              <a:t>demostrativas, son escuelas </a:t>
            </a:r>
            <a:r>
              <a:rPr lang="es-ES" b="1" dirty="0"/>
              <a:t>en operación para promover cambios de actitud con el fin de renovar </a:t>
            </a:r>
            <a:r>
              <a:rPr lang="es-ES" b="1" dirty="0" smtClean="0"/>
              <a:t>las </a:t>
            </a:r>
            <a:r>
              <a:rPr lang="es-ES" b="1" dirty="0"/>
              <a:t>practicas </a:t>
            </a:r>
            <a:r>
              <a:rPr lang="es-ES" b="1" dirty="0" smtClean="0"/>
              <a:t>pedagógicas, en círculos </a:t>
            </a:r>
            <a:r>
              <a:rPr lang="es-ES" b="1" dirty="0"/>
              <a:t>de estudio y </a:t>
            </a:r>
            <a:r>
              <a:rPr lang="es-ES" b="1" dirty="0" smtClean="0"/>
              <a:t>seguimiento o microcentros, en los que </a:t>
            </a:r>
            <a:r>
              <a:rPr lang="es-ES" b="1" dirty="0"/>
              <a:t>los docentes interactúan, reflexionan </a:t>
            </a:r>
            <a:r>
              <a:rPr lang="es-ES" b="1" dirty="0" smtClean="0"/>
              <a:t>s</a:t>
            </a:r>
          </a:p>
          <a:p>
            <a:pPr marL="0" indent="0" algn="just">
              <a:buNone/>
            </a:pPr>
            <a:r>
              <a:rPr lang="es-ES" b="1" dirty="0" smtClean="0"/>
              <a:t>obre </a:t>
            </a:r>
            <a:r>
              <a:rPr lang="es-ES" b="1" dirty="0"/>
              <a:t>sus prácticas y aprenden a solucionar problemas en grupo</a:t>
            </a:r>
            <a:r>
              <a:rPr lang="es-ES" b="1" dirty="0" smtClean="0"/>
              <a:t>.</a:t>
            </a:r>
          </a:p>
          <a:p>
            <a:pPr marL="0" indent="0" algn="just">
              <a:buNone/>
            </a:pPr>
            <a:endParaRPr lang="es-ES" b="1" dirty="0" smtClean="0"/>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2628877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r>
              <a:rPr lang="es-ES" b="1" dirty="0"/>
              <a:t>Componente de formación </a:t>
            </a:r>
            <a:r>
              <a:rPr lang="es-ES" b="1" dirty="0" smtClean="0"/>
              <a:t>docente:</a:t>
            </a:r>
          </a:p>
          <a:p>
            <a:pPr marL="0" indent="0" algn="just">
              <a:buNone/>
            </a:pPr>
            <a:r>
              <a:rPr lang="es-ES" b="1" dirty="0" smtClean="0"/>
              <a:t> </a:t>
            </a:r>
            <a:r>
              <a:rPr lang="es-ES" b="1" dirty="0"/>
              <a:t>Los docentes son capacitados para desarrollar los elementos y estrategias de Escuela Nueva a nivel de aula y comunidad. </a:t>
            </a:r>
            <a:endParaRPr lang="es-ES" b="1" dirty="0" smtClean="0"/>
          </a:p>
          <a:p>
            <a:pPr marL="0" indent="0" algn="just">
              <a:buNone/>
            </a:pPr>
            <a:r>
              <a:rPr lang="es-ES" b="1" dirty="0" smtClean="0"/>
              <a:t>Se </a:t>
            </a:r>
            <a:r>
              <a:rPr lang="es-ES" b="1" dirty="0"/>
              <a:t>forman a través de talleres vivenciales que siguen metrologías similares a aquellas que luego aplicaran con sus </a:t>
            </a:r>
            <a:r>
              <a:rPr lang="es-ES" b="1" dirty="0" smtClean="0"/>
              <a:t>estudiantes. </a:t>
            </a:r>
          </a:p>
          <a:p>
            <a:pPr marL="0" indent="0" algn="just">
              <a:buNone/>
            </a:pPr>
            <a:r>
              <a:rPr lang="es-ES" b="1" dirty="0" smtClean="0"/>
              <a:t>La formación </a:t>
            </a:r>
            <a:r>
              <a:rPr lang="es-ES" b="1" dirty="0"/>
              <a:t>incorpora escuelas </a:t>
            </a:r>
            <a:r>
              <a:rPr lang="es-ES" b="1" dirty="0" smtClean="0"/>
              <a:t>demostrativas, que son escuelas </a:t>
            </a:r>
            <a:r>
              <a:rPr lang="es-ES" b="1" dirty="0"/>
              <a:t>en operación para promover cambios de actitud con el fin de renovar </a:t>
            </a:r>
            <a:r>
              <a:rPr lang="es-ES" b="1" dirty="0" smtClean="0"/>
              <a:t>las </a:t>
            </a:r>
            <a:r>
              <a:rPr lang="es-ES" b="1" dirty="0"/>
              <a:t>practicas </a:t>
            </a:r>
            <a:r>
              <a:rPr lang="es-ES" b="1" dirty="0" smtClean="0"/>
              <a:t>pedagógicas, en círculos </a:t>
            </a:r>
            <a:r>
              <a:rPr lang="es-ES" b="1" dirty="0"/>
              <a:t>de estudio y </a:t>
            </a:r>
            <a:r>
              <a:rPr lang="es-ES" b="1" dirty="0" smtClean="0"/>
              <a:t>seguimiento o microcentros, en los que </a:t>
            </a:r>
            <a:r>
              <a:rPr lang="es-ES" b="1" dirty="0"/>
              <a:t>los docentes interactúan, reflexionan sobre sus prácticas y aprenden a solucionar problemas en grupo.</a:t>
            </a:r>
            <a:endParaRPr lang="es-ES" b="1" dirty="0" smtClean="0"/>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327910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normAutofit fontScale="85000" lnSpcReduction="10000"/>
          </a:bodyPr>
          <a:lstStyle/>
          <a:p>
            <a:pPr marL="0" indent="0" algn="just">
              <a:buNone/>
            </a:pPr>
            <a:r>
              <a:rPr lang="es-ES" b="1" dirty="0"/>
              <a:t>Recursos de </a:t>
            </a:r>
            <a:r>
              <a:rPr lang="es-ES" b="1" dirty="0" smtClean="0"/>
              <a:t>Aprendizaje: </a:t>
            </a:r>
          </a:p>
          <a:p>
            <a:pPr algn="just">
              <a:buFont typeface="Arial" pitchFamily="34" charset="0"/>
              <a:buChar char="•"/>
            </a:pPr>
            <a:r>
              <a:rPr lang="es-ES" b="1" dirty="0"/>
              <a:t>53 </a:t>
            </a:r>
            <a:r>
              <a:rPr lang="es-ES" b="1" dirty="0" smtClean="0"/>
              <a:t>Módulos </a:t>
            </a:r>
            <a:r>
              <a:rPr lang="es-ES" b="1" dirty="0"/>
              <a:t>de Aprendizaje </a:t>
            </a:r>
            <a:r>
              <a:rPr lang="es-ES" dirty="0"/>
              <a:t>para los alumnos, </a:t>
            </a:r>
            <a:r>
              <a:rPr lang="es-ES" dirty="0" smtClean="0"/>
              <a:t>un </a:t>
            </a:r>
            <a:r>
              <a:rPr lang="es-ES" dirty="0"/>
              <a:t>juego por cada </a:t>
            </a:r>
            <a:r>
              <a:rPr lang="es-ES" dirty="0" smtClean="0"/>
              <a:t>tres estudiantes</a:t>
            </a:r>
          </a:p>
          <a:p>
            <a:pPr algn="just">
              <a:buFont typeface="Arial" pitchFamily="34" charset="0"/>
              <a:buChar char="•"/>
            </a:pPr>
            <a:r>
              <a:rPr lang="es-ES" b="1" dirty="0" smtClean="0"/>
              <a:t>Manual </a:t>
            </a:r>
            <a:r>
              <a:rPr lang="es-ES" b="1" dirty="0"/>
              <a:t>de apoyo docente </a:t>
            </a:r>
            <a:r>
              <a:rPr lang="es-ES" dirty="0"/>
              <a:t>como refuerzo a los procesos de </a:t>
            </a:r>
            <a:r>
              <a:rPr lang="es-ES" dirty="0" smtClean="0"/>
              <a:t>capacitación.</a:t>
            </a:r>
          </a:p>
          <a:p>
            <a:pPr algn="just">
              <a:buFont typeface="Arial" pitchFamily="34" charset="0"/>
              <a:buChar char="•"/>
            </a:pPr>
            <a:r>
              <a:rPr lang="es-ES" dirty="0" smtClean="0"/>
              <a:t>Biblioteca </a:t>
            </a:r>
            <a:r>
              <a:rPr lang="es-ES" dirty="0"/>
              <a:t>básica para consulta de alumnos y docentes, conformada por obras de referencia, literatura juvenil, textos escolares y libros documentales de apoyo al desarrollo </a:t>
            </a:r>
            <a:r>
              <a:rPr lang="es-ES" dirty="0" smtClean="0"/>
              <a:t>curricular</a:t>
            </a:r>
            <a:r>
              <a:rPr lang="es-ES" b="1" dirty="0" smtClean="0"/>
              <a:t>.</a:t>
            </a:r>
          </a:p>
          <a:p>
            <a:pPr algn="just">
              <a:buFont typeface="Arial" pitchFamily="34" charset="0"/>
              <a:buChar char="•"/>
            </a:pPr>
            <a:r>
              <a:rPr lang="es-ES" b="1" dirty="0" smtClean="0"/>
              <a:t>CRA </a:t>
            </a:r>
            <a:r>
              <a:rPr lang="es-ES" b="1" dirty="0"/>
              <a:t>- </a:t>
            </a:r>
            <a:r>
              <a:rPr lang="es-ES" dirty="0"/>
              <a:t>Centro de Recursos de Aprendizaje, conformado </a:t>
            </a:r>
            <a:r>
              <a:rPr lang="es-ES" dirty="0" smtClean="0"/>
              <a:t>grupos de materiales. Deportivos: balones, lazos. </a:t>
            </a:r>
            <a:r>
              <a:rPr lang="es-ES" dirty="0"/>
              <a:t>I</a:t>
            </a:r>
            <a:r>
              <a:rPr lang="es-ES" dirty="0" smtClean="0"/>
              <a:t>nstrumentos musicales (triángulos</a:t>
            </a:r>
            <a:r>
              <a:rPr lang="es-ES" dirty="0"/>
              <a:t>, tambores, platillos, panderetas y maracas y el de globo </a:t>
            </a:r>
            <a:r>
              <a:rPr lang="es-ES" dirty="0" smtClean="0"/>
              <a:t>terráqueo); Y, </a:t>
            </a:r>
            <a:r>
              <a:rPr lang="es-ES" dirty="0"/>
              <a:t>mapas y láminas de diferentes </a:t>
            </a:r>
            <a:r>
              <a:rPr lang="es-ES" dirty="0" smtClean="0"/>
              <a:t>áreas, para </a:t>
            </a:r>
            <a:r>
              <a:rPr lang="es-ES" dirty="0"/>
              <a:t>fortalecer el aprendizaje de los </a:t>
            </a:r>
            <a:r>
              <a:rPr lang="es-ES" dirty="0" smtClean="0"/>
              <a:t>estudiantes</a:t>
            </a:r>
            <a:endParaRPr lang="es-ES" b="1" dirty="0" smtClean="0"/>
          </a:p>
          <a:p>
            <a:pPr algn="just">
              <a:buFont typeface="Arial" pitchFamily="34" charset="0"/>
              <a:buChar char="•"/>
            </a:pPr>
            <a:r>
              <a:rPr lang="es-ES" b="1" dirty="0" smtClean="0"/>
              <a:t>Dotación </a:t>
            </a:r>
            <a:r>
              <a:rPr lang="es-ES" b="1" dirty="0"/>
              <a:t>optativa </a:t>
            </a:r>
            <a:r>
              <a:rPr lang="es-ES" dirty="0"/>
              <a:t>de </a:t>
            </a:r>
            <a:r>
              <a:rPr lang="es-ES" dirty="0" smtClean="0"/>
              <a:t>mini </a:t>
            </a:r>
            <a:r>
              <a:rPr lang="es-ES" dirty="0"/>
              <a:t>laboratorio de Ciencias Naturales y Educación Ambiental, </a:t>
            </a:r>
            <a:r>
              <a:rPr lang="es-ES" dirty="0" smtClean="0"/>
              <a:t>con elementos </a:t>
            </a:r>
            <a:r>
              <a:rPr lang="es-ES" dirty="0"/>
              <a:t>básicos para experimentos, microscopio monocular y algunos reactivos básicos para la realización de pequeños experimentos.</a:t>
            </a:r>
            <a:endParaRPr lang="es-ES" dirty="0" smtClean="0"/>
          </a:p>
        </p:txBody>
      </p:sp>
      <p:sp>
        <p:nvSpPr>
          <p:cNvPr id="3" name="2 Título"/>
          <p:cNvSpPr>
            <a:spLocks noGrp="1"/>
          </p:cNvSpPr>
          <p:nvPr>
            <p:ph type="title"/>
          </p:nvPr>
        </p:nvSpPr>
        <p:spPr>
          <a:xfrm>
            <a:off x="457200" y="338328"/>
            <a:ext cx="8229600" cy="1002440"/>
          </a:xfrm>
        </p:spPr>
        <p:txBody>
          <a:bodyPr/>
          <a:lstStyle/>
          <a:p>
            <a:r>
              <a:rPr lang="es-ES" dirty="0" smtClean="0"/>
              <a:t>CANASTA EDUCATIVA</a:t>
            </a:r>
            <a:endParaRPr lang="es-ES" dirty="0"/>
          </a:p>
        </p:txBody>
      </p:sp>
    </p:spTree>
    <p:extLst>
      <p:ext uri="{BB962C8B-B14F-4D97-AF65-F5344CB8AC3E}">
        <p14:creationId xmlns:p14="http://schemas.microsoft.com/office/powerpoint/2010/main" val="80468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1" y="1556792"/>
            <a:ext cx="8064896" cy="5040560"/>
          </a:xfrm>
        </p:spPr>
        <p:txBody>
          <a:bodyPr>
            <a:normAutofit fontScale="77500" lnSpcReduction="20000"/>
          </a:bodyPr>
          <a:lstStyle/>
          <a:p>
            <a:pPr marL="0" indent="0">
              <a:buNone/>
            </a:pPr>
            <a:endParaRPr lang="es-ES" dirty="0" smtClean="0"/>
          </a:p>
          <a:p>
            <a:pPr marL="0" indent="0">
              <a:buNone/>
            </a:pPr>
            <a:r>
              <a:rPr lang="es-ES" dirty="0" smtClean="0"/>
              <a:t>Los Modelos </a:t>
            </a:r>
            <a:r>
              <a:rPr lang="es-ES" dirty="0"/>
              <a:t>Educativos </a:t>
            </a:r>
            <a:r>
              <a:rPr lang="es-ES" dirty="0" smtClean="0"/>
              <a:t>Flexibles son </a:t>
            </a:r>
            <a:r>
              <a:rPr lang="es-ES" dirty="0"/>
              <a:t>modelos educativos diseñados con estrategias escolarizadas y </a:t>
            </a:r>
            <a:r>
              <a:rPr lang="es-ES" dirty="0" err="1"/>
              <a:t>semi</a:t>
            </a:r>
            <a:r>
              <a:rPr lang="es-ES" dirty="0"/>
              <a:t>-escolarizadas que se implementan </a:t>
            </a:r>
            <a:r>
              <a:rPr lang="es-ES" dirty="0" smtClean="0"/>
              <a:t>en </a:t>
            </a:r>
            <a:r>
              <a:rPr lang="es-ES" dirty="0"/>
              <a:t>zonas rurales </a:t>
            </a:r>
            <a:r>
              <a:rPr lang="es-ES" dirty="0" smtClean="0"/>
              <a:t>y </a:t>
            </a:r>
            <a:r>
              <a:rPr lang="es-ES" dirty="0"/>
              <a:t>urbanas. Estos procesos convencionales y no convencionales de aprendizaje cuentan con metodologías flexibles, diseño de módulos con intencionalidad didáctica y articulación de recursos pedagógicos que a través de la formación de docentes y el compromiso comunitario, fortalecen el ingreso y retención de la población en el sistema.</a:t>
            </a:r>
          </a:p>
          <a:p>
            <a:endParaRPr lang="es-ES" dirty="0"/>
          </a:p>
          <a:p>
            <a:pPr marL="0" indent="0">
              <a:buNone/>
            </a:pPr>
            <a:r>
              <a:rPr lang="es-ES" dirty="0"/>
              <a:t>Las jornadas </a:t>
            </a:r>
            <a:r>
              <a:rPr lang="es-ES" dirty="0" smtClean="0"/>
              <a:t>escolares son </a:t>
            </a:r>
            <a:r>
              <a:rPr lang="es-ES" dirty="0"/>
              <a:t>flexibles y cuentan con apoyo integral como diferentes materiales educativos.</a:t>
            </a:r>
          </a:p>
          <a:p>
            <a:endParaRPr lang="es-ES" dirty="0"/>
          </a:p>
          <a:p>
            <a:pPr marL="0" indent="0">
              <a:buNone/>
            </a:pPr>
            <a:r>
              <a:rPr lang="es-ES" dirty="0"/>
              <a:t>La asignación de las experiencias se lleva a cabo de acuerdo </a:t>
            </a:r>
            <a:r>
              <a:rPr lang="es-ES" dirty="0" smtClean="0"/>
              <a:t>con </a:t>
            </a:r>
            <a:r>
              <a:rPr lang="es-ES" dirty="0"/>
              <a:t>las necesidades de las secretarías de educación de las entidades territoriales certificadas. Se focalizan los modelos de acuerdo con las necesidades que resuelven, teniendo en cuenta las condiciones de vulnerabilidad de la población</a:t>
            </a:r>
            <a:r>
              <a:rPr lang="es-ES" dirty="0" smtClean="0"/>
              <a:t>.</a:t>
            </a:r>
          </a:p>
          <a:p>
            <a:pPr marL="0" indent="0">
              <a:buNone/>
            </a:pPr>
            <a:endParaRPr lang="es-ES" dirty="0" smtClean="0"/>
          </a:p>
          <a:p>
            <a:pPr marL="0" indent="0">
              <a:buNone/>
            </a:pPr>
            <a:r>
              <a:rPr lang="es-ES" dirty="0" smtClean="0"/>
              <a:t>http</a:t>
            </a:r>
            <a:r>
              <a:rPr lang="es-ES" dirty="0"/>
              <a:t>://www.mineducacion.gov.co/1621/article-212405.html</a:t>
            </a:r>
          </a:p>
          <a:p>
            <a:endParaRPr lang="es-ES" dirty="0"/>
          </a:p>
        </p:txBody>
      </p:sp>
      <p:sp>
        <p:nvSpPr>
          <p:cNvPr id="3" name="2 Título"/>
          <p:cNvSpPr>
            <a:spLocks noGrp="1"/>
          </p:cNvSpPr>
          <p:nvPr>
            <p:ph type="title"/>
          </p:nvPr>
        </p:nvSpPr>
        <p:spPr/>
        <p:txBody>
          <a:bodyPr>
            <a:normAutofit fontScale="90000"/>
          </a:bodyPr>
          <a:lstStyle/>
          <a:p>
            <a:r>
              <a:rPr lang="es-ES" dirty="0" smtClean="0"/>
              <a:t>DEFINICÓN DE MODELOS EDUCATIVOS FLEXIBLES</a:t>
            </a:r>
            <a:endParaRPr lang="es-ES" dirty="0"/>
          </a:p>
        </p:txBody>
      </p:sp>
    </p:spTree>
    <p:extLst>
      <p:ext uri="{BB962C8B-B14F-4D97-AF65-F5344CB8AC3E}">
        <p14:creationId xmlns:p14="http://schemas.microsoft.com/office/powerpoint/2010/main" val="912488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268760"/>
            <a:ext cx="8640960" cy="5472608"/>
          </a:xfrm>
        </p:spPr>
        <p:txBody>
          <a:bodyPr>
            <a:normAutofit fontScale="40000" lnSpcReduction="20000"/>
          </a:bodyPr>
          <a:lstStyle/>
          <a:p>
            <a:pPr marL="0" indent="0">
              <a:buNone/>
            </a:pPr>
            <a:r>
              <a:rPr lang="es-ES" sz="4900" dirty="0" smtClean="0"/>
              <a:t>La escuela nueva es un modelo  educativo flexible, </a:t>
            </a:r>
            <a:r>
              <a:rPr lang="es-ES" sz="4900" dirty="0"/>
              <a:t>que ofrece  la primaria completa, se desarrolla en escuelas  multigrado </a:t>
            </a:r>
            <a:r>
              <a:rPr lang="es-ES" sz="4900" dirty="0" smtClean="0"/>
              <a:t>con </a:t>
            </a:r>
            <a:r>
              <a:rPr lang="es-ES" sz="4900" dirty="0"/>
              <a:t>uno o dos maestros, </a:t>
            </a:r>
            <a:r>
              <a:rPr lang="es-ES" sz="4900" dirty="0" smtClean="0"/>
              <a:t>generalmente se sitúa </a:t>
            </a:r>
            <a:r>
              <a:rPr lang="es-ES" sz="4900" dirty="0"/>
              <a:t>en zonas rurales y urbano marginales</a:t>
            </a:r>
            <a:r>
              <a:rPr lang="es-ES" sz="4900" dirty="0" smtClean="0"/>
              <a:t>.</a:t>
            </a:r>
          </a:p>
          <a:p>
            <a:pPr marL="0" indent="0">
              <a:buNone/>
            </a:pPr>
            <a:endParaRPr lang="es-ES" sz="4900" dirty="0" smtClean="0"/>
          </a:p>
          <a:p>
            <a:pPr marL="0" indent="0">
              <a:buNone/>
            </a:pPr>
            <a:r>
              <a:rPr lang="es-ES" sz="4900" b="1" dirty="0" smtClean="0"/>
              <a:t>Objetivo de la escu</a:t>
            </a:r>
            <a:r>
              <a:rPr lang="es-ES" sz="4900" b="1" dirty="0"/>
              <a:t>e</a:t>
            </a:r>
            <a:r>
              <a:rPr lang="es-ES" sz="4900" b="1" dirty="0" smtClean="0"/>
              <a:t>la nueva</a:t>
            </a:r>
            <a:r>
              <a:rPr lang="es-ES" sz="4900" dirty="0" smtClean="0"/>
              <a:t>: </a:t>
            </a:r>
          </a:p>
          <a:p>
            <a:pPr marL="0" indent="0">
              <a:buNone/>
            </a:pPr>
            <a:endParaRPr lang="es-ES" sz="4900" dirty="0" smtClean="0"/>
          </a:p>
          <a:p>
            <a:pPr marL="0" indent="0">
              <a:buNone/>
            </a:pPr>
            <a:r>
              <a:rPr lang="es-ES" sz="4900" dirty="0" smtClean="0"/>
              <a:t>Ofrecer la primaria completa, incluyendo el grado obligatorio.</a:t>
            </a:r>
          </a:p>
          <a:p>
            <a:pPr marL="0" indent="0">
              <a:buNone/>
            </a:pPr>
            <a:endParaRPr lang="es-ES" sz="4900" dirty="0" smtClean="0"/>
          </a:p>
          <a:p>
            <a:pPr marL="0" indent="0">
              <a:buNone/>
            </a:pPr>
            <a:r>
              <a:rPr lang="es-ES" sz="4900" dirty="0" smtClean="0"/>
              <a:t>Incorporar en el aula materiales educativos  que mejoran los resultados de aprendizaje, calidad y cobertura educativa.</a:t>
            </a:r>
          </a:p>
          <a:p>
            <a:pPr marL="0" indent="0">
              <a:buNone/>
            </a:pPr>
            <a:endParaRPr lang="es-ES" sz="4900" dirty="0" smtClean="0"/>
          </a:p>
          <a:p>
            <a:pPr marL="0" indent="0">
              <a:buNone/>
            </a:pPr>
            <a:r>
              <a:rPr lang="es-ES" sz="4900" dirty="0" smtClean="0"/>
              <a:t>Promover estrategias vivenciales como el gobierno escolar  para mejorar el desarrollo </a:t>
            </a:r>
            <a:r>
              <a:rPr lang="es-ES" sz="4900" dirty="0" err="1" smtClean="0"/>
              <a:t>socioafectivo</a:t>
            </a:r>
            <a:r>
              <a:rPr lang="es-ES" sz="4900" dirty="0" smtClean="0"/>
              <a:t> del niño.</a:t>
            </a:r>
          </a:p>
          <a:p>
            <a:pPr marL="0" indent="0">
              <a:buNone/>
            </a:pPr>
            <a:endParaRPr lang="es-ES" sz="4900" dirty="0" smtClean="0"/>
          </a:p>
          <a:p>
            <a:pPr marL="0" indent="0">
              <a:buNone/>
            </a:pPr>
            <a:r>
              <a:rPr lang="es-ES" sz="4900" dirty="0" smtClean="0"/>
              <a:t>Incorporar la familia y la comunidad  a los procesos de aprendizajes  para que estos sean pertinentes, contextualizados y respondan a las características y necesidades del niño</a:t>
            </a:r>
          </a:p>
          <a:p>
            <a:pPr marL="0" indent="0">
              <a:buNone/>
            </a:pPr>
            <a:endParaRPr lang="es-ES" sz="4900" dirty="0" smtClean="0"/>
          </a:p>
          <a:p>
            <a:pPr marL="0" indent="0">
              <a:buNone/>
            </a:pPr>
            <a:endParaRPr lang="es-ES" sz="3400" dirty="0" smtClean="0"/>
          </a:p>
          <a:p>
            <a:pPr marL="0" indent="0">
              <a:buNone/>
            </a:pPr>
            <a:endParaRPr lang="es-ES" dirty="0"/>
          </a:p>
          <a:p>
            <a:pPr marL="0" indent="0">
              <a:buNone/>
            </a:pPr>
            <a:endParaRPr lang="es-ES" dirty="0"/>
          </a:p>
          <a:p>
            <a:pPr marL="0" indent="0">
              <a:buNone/>
            </a:pPr>
            <a:endParaRPr lang="es-ES" dirty="0"/>
          </a:p>
        </p:txBody>
      </p:sp>
      <p:sp>
        <p:nvSpPr>
          <p:cNvPr id="3" name="2 Título"/>
          <p:cNvSpPr>
            <a:spLocks noGrp="1"/>
          </p:cNvSpPr>
          <p:nvPr>
            <p:ph type="title"/>
          </p:nvPr>
        </p:nvSpPr>
        <p:spPr>
          <a:xfrm>
            <a:off x="457200" y="338328"/>
            <a:ext cx="8229600" cy="930432"/>
          </a:xfrm>
        </p:spPr>
        <p:txBody>
          <a:bodyPr/>
          <a:lstStyle/>
          <a:p>
            <a:r>
              <a:rPr lang="es-ES" dirty="0" smtClean="0"/>
              <a:t>DEFINICIÓN DE ESCUELA NUEVA</a:t>
            </a:r>
            <a:endParaRPr lang="es-ES" dirty="0"/>
          </a:p>
        </p:txBody>
      </p:sp>
    </p:spTree>
    <p:extLst>
      <p:ext uri="{BB962C8B-B14F-4D97-AF65-F5344CB8AC3E}">
        <p14:creationId xmlns:p14="http://schemas.microsoft.com/office/powerpoint/2010/main" val="382808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556792"/>
            <a:ext cx="8640960" cy="4569371"/>
          </a:xfrm>
        </p:spPr>
        <p:txBody>
          <a:bodyPr>
            <a:normAutofit/>
          </a:bodyPr>
          <a:lstStyle/>
          <a:p>
            <a:r>
              <a:rPr lang="es-ES" dirty="0" smtClean="0"/>
              <a:t>Promueve </a:t>
            </a:r>
            <a:r>
              <a:rPr lang="es-ES" dirty="0"/>
              <a:t>aprendizajes personalizados, grupales que fomenten la autonomía y  la convivencia. A través de la escuela multigrado </a:t>
            </a:r>
            <a:r>
              <a:rPr lang="es-ES" dirty="0" smtClean="0"/>
              <a:t>basada </a:t>
            </a:r>
            <a:r>
              <a:rPr lang="es-ES" dirty="0"/>
              <a:t>en:</a:t>
            </a:r>
          </a:p>
          <a:p>
            <a:r>
              <a:rPr lang="es-ES" dirty="0"/>
              <a:t> Aprendizaje significativo</a:t>
            </a:r>
          </a:p>
          <a:p>
            <a:r>
              <a:rPr lang="es-ES" dirty="0"/>
              <a:t> Promoción flexible</a:t>
            </a:r>
          </a:p>
          <a:p>
            <a:r>
              <a:rPr lang="es-ES" dirty="0"/>
              <a:t> Procesos Democráticos</a:t>
            </a:r>
          </a:p>
          <a:p>
            <a:r>
              <a:rPr lang="es-ES" dirty="0"/>
              <a:t> Materiales de apoyo</a:t>
            </a:r>
          </a:p>
          <a:p>
            <a:r>
              <a:rPr lang="es-ES" dirty="0"/>
              <a:t> Mejoramiento de la infraestructura    escolar</a:t>
            </a:r>
          </a:p>
          <a:p>
            <a:r>
              <a:rPr lang="es-ES" dirty="0"/>
              <a:t> Movilización social en torno a la </a:t>
            </a:r>
          </a:p>
          <a:p>
            <a:r>
              <a:rPr lang="es-ES" dirty="0"/>
              <a:t>  Educación Rural y Campesina</a:t>
            </a:r>
          </a:p>
          <a:p>
            <a:endParaRPr lang="es-ES" dirty="0"/>
          </a:p>
        </p:txBody>
      </p:sp>
      <p:sp>
        <p:nvSpPr>
          <p:cNvPr id="3" name="2 Título"/>
          <p:cNvSpPr>
            <a:spLocks noGrp="1"/>
          </p:cNvSpPr>
          <p:nvPr>
            <p:ph type="title"/>
          </p:nvPr>
        </p:nvSpPr>
        <p:spPr/>
        <p:txBody>
          <a:bodyPr/>
          <a:lstStyle/>
          <a:p>
            <a:r>
              <a:rPr lang="es-ES" dirty="0" smtClean="0"/>
              <a:t>LA ESCUELA NUEVA</a:t>
            </a:r>
            <a:endParaRPr lang="es-ES" dirty="0"/>
          </a:p>
        </p:txBody>
      </p:sp>
    </p:spTree>
    <p:extLst>
      <p:ext uri="{BB962C8B-B14F-4D97-AF65-F5344CB8AC3E}">
        <p14:creationId xmlns:p14="http://schemas.microsoft.com/office/powerpoint/2010/main" val="307637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412776"/>
            <a:ext cx="8640960" cy="5328592"/>
          </a:xfrm>
        </p:spPr>
        <p:txBody>
          <a:bodyPr>
            <a:normAutofit/>
          </a:bodyPr>
          <a:lstStyle/>
          <a:p>
            <a:pPr marL="0" indent="0">
              <a:buNone/>
            </a:pPr>
            <a:endParaRPr lang="es-ES" dirty="0" smtClean="0"/>
          </a:p>
          <a:p>
            <a:pPr marL="0" indent="0">
              <a:buNone/>
            </a:pPr>
            <a:endParaRPr lang="es-ES" dirty="0"/>
          </a:p>
          <a:p>
            <a:pPr marL="0" indent="0">
              <a:buNone/>
            </a:pPr>
            <a:endParaRPr lang="es-ES" dirty="0"/>
          </a:p>
          <a:p>
            <a:pPr marL="0" indent="0">
              <a:buNone/>
            </a:pPr>
            <a:endParaRPr lang="es-ES" dirty="0"/>
          </a:p>
        </p:txBody>
      </p:sp>
      <p:sp>
        <p:nvSpPr>
          <p:cNvPr id="3" name="2 Título"/>
          <p:cNvSpPr>
            <a:spLocks noGrp="1"/>
          </p:cNvSpPr>
          <p:nvPr>
            <p:ph type="title"/>
          </p:nvPr>
        </p:nvSpPr>
        <p:spPr>
          <a:xfrm>
            <a:off x="457200" y="338328"/>
            <a:ext cx="8229600" cy="1074448"/>
          </a:xfrm>
        </p:spPr>
        <p:txBody>
          <a:bodyPr>
            <a:normAutofit fontScale="90000"/>
          </a:bodyPr>
          <a:lstStyle/>
          <a:p>
            <a:r>
              <a:rPr lang="es-ES" dirty="0" smtClean="0"/>
              <a:t>FICHA TÉCNICA DE ESCUELA NUEVA</a:t>
            </a:r>
            <a:endParaRPr lang="es-ES" dirty="0"/>
          </a:p>
        </p:txBody>
      </p:sp>
      <p:graphicFrame>
        <p:nvGraphicFramePr>
          <p:cNvPr id="18" name="17 Tabla"/>
          <p:cNvGraphicFramePr>
            <a:graphicFrameLocks noGrp="1"/>
          </p:cNvGraphicFramePr>
          <p:nvPr>
            <p:extLst>
              <p:ext uri="{D42A27DB-BD31-4B8C-83A1-F6EECF244321}">
                <p14:modId xmlns:p14="http://schemas.microsoft.com/office/powerpoint/2010/main" val="3634500309"/>
              </p:ext>
            </p:extLst>
          </p:nvPr>
        </p:nvGraphicFramePr>
        <p:xfrm>
          <a:off x="755576" y="1919513"/>
          <a:ext cx="7992888" cy="4069773"/>
        </p:xfrm>
        <a:graphic>
          <a:graphicData uri="http://schemas.openxmlformats.org/drawingml/2006/table">
            <a:tbl>
              <a:tblPr firstRow="1" bandRow="1">
                <a:tableStyleId>{5C22544A-7EE6-4342-B048-85BDC9FD1C3A}</a:tableStyleId>
              </a:tblPr>
              <a:tblGrid>
                <a:gridCol w="2520280"/>
                <a:gridCol w="5472608"/>
              </a:tblGrid>
              <a:tr h="894397">
                <a:tc>
                  <a:txBody>
                    <a:bodyPr/>
                    <a:lstStyle/>
                    <a:p>
                      <a:endParaRPr lang="es-ES" b="0" dirty="0" smtClean="0">
                        <a:solidFill>
                          <a:schemeClr val="tx1"/>
                        </a:solidFill>
                      </a:endParaRPr>
                    </a:p>
                    <a:p>
                      <a:r>
                        <a:rPr lang="es-ES" b="0" dirty="0" smtClean="0">
                          <a:solidFill>
                            <a:schemeClr val="tx1"/>
                          </a:solidFill>
                        </a:rPr>
                        <a:t>POBLACIÓN:</a:t>
                      </a:r>
                    </a:p>
                    <a:p>
                      <a:endParaRPr lang="es-ES" b="0" dirty="0" smtClean="0">
                        <a:solidFill>
                          <a:schemeClr val="tx1"/>
                        </a:solidFill>
                      </a:endParaRPr>
                    </a:p>
                  </a:txBody>
                  <a:tcPr/>
                </a:tc>
                <a:tc>
                  <a:txBody>
                    <a:bodyPr/>
                    <a:lstStyle/>
                    <a:p>
                      <a:r>
                        <a:rPr lang="es-ES" b="0" dirty="0" smtClean="0">
                          <a:solidFill>
                            <a:schemeClr val="tx1"/>
                          </a:solidFill>
                        </a:rPr>
                        <a:t> </a:t>
                      </a:r>
                    </a:p>
                    <a:p>
                      <a:r>
                        <a:rPr lang="es-ES" b="0" dirty="0" smtClean="0">
                          <a:solidFill>
                            <a:schemeClr val="tx1"/>
                          </a:solidFill>
                        </a:rPr>
                        <a:t>Niños y niñas</a:t>
                      </a:r>
                    </a:p>
                    <a:p>
                      <a:endParaRPr lang="es-ES" b="0" dirty="0" smtClean="0">
                        <a:solidFill>
                          <a:schemeClr val="tx1"/>
                        </a:solidFill>
                      </a:endParaRPr>
                    </a:p>
                  </a:txBody>
                  <a:tcPr/>
                </a:tc>
              </a:tr>
              <a:tr h="894397">
                <a:tc>
                  <a:txBody>
                    <a:bodyPr/>
                    <a:lstStyle/>
                    <a:p>
                      <a:endParaRPr lang="es-ES" dirty="0" smtClean="0"/>
                    </a:p>
                    <a:p>
                      <a:r>
                        <a:rPr lang="es-ES" dirty="0" smtClean="0"/>
                        <a:t>EDAD:</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7  a 12 años</a:t>
                      </a:r>
                      <a:endParaRPr lang="es-ES" dirty="0" smtClean="0"/>
                    </a:p>
                    <a:p>
                      <a:endParaRPr lang="es-ES" dirty="0"/>
                    </a:p>
                  </a:txBody>
                  <a:tcPr/>
                </a:tc>
              </a:tr>
              <a:tr h="894397">
                <a:tc>
                  <a:txBody>
                    <a:bodyPr/>
                    <a:lstStyle/>
                    <a:p>
                      <a:endParaRPr lang="es-ES" dirty="0" smtClean="0"/>
                    </a:p>
                    <a:p>
                      <a:r>
                        <a:rPr lang="es-ES" dirty="0" smtClean="0"/>
                        <a:t>NIVEL</a:t>
                      </a:r>
                      <a:r>
                        <a:rPr lang="es-ES" baseline="0" dirty="0" smtClean="0"/>
                        <a:t> EDUCATIVO </a:t>
                      </a:r>
                      <a:endParaRPr lang="es-ES" dirty="0"/>
                    </a:p>
                  </a:txBody>
                  <a:tcPr/>
                </a:tc>
                <a:tc>
                  <a:txBody>
                    <a:bodyPr/>
                    <a:lstStyle/>
                    <a:p>
                      <a:endParaRPr lang="es-ES" dirty="0" smtClean="0"/>
                    </a:p>
                    <a:p>
                      <a:r>
                        <a:rPr lang="es-ES" dirty="0" smtClean="0"/>
                        <a:t>Educación Básica Primaria</a:t>
                      </a:r>
                      <a:endParaRPr lang="es-ES" dirty="0"/>
                    </a:p>
                  </a:txBody>
                  <a:tcPr/>
                </a:tc>
              </a:tr>
              <a:tr h="1346576">
                <a:tc>
                  <a:txBody>
                    <a:bodyPr/>
                    <a:lstStyle/>
                    <a:p>
                      <a:endParaRPr lang="es-ES" dirty="0" smtClean="0"/>
                    </a:p>
                    <a:p>
                      <a:r>
                        <a:rPr lang="es-ES" dirty="0" smtClean="0"/>
                        <a:t>CONCEPTO BÁSICOS</a:t>
                      </a:r>
                      <a:endParaRPr lang="es-ES" dirty="0"/>
                    </a:p>
                  </a:txBody>
                  <a:tcPr/>
                </a:tc>
                <a:tc>
                  <a:txBody>
                    <a:bodyPr/>
                    <a:lstStyle/>
                    <a:p>
                      <a:r>
                        <a:rPr lang="es-ES" dirty="0" smtClean="0"/>
                        <a:t>Modelo escolarizado de educación formal, con respuestas al multigrado rural y</a:t>
                      </a:r>
                      <a:r>
                        <a:rPr lang="es-ES" baseline="0" dirty="0" smtClean="0"/>
                        <a:t> urbano marginal; </a:t>
                      </a:r>
                      <a:r>
                        <a:rPr lang="es-ES" dirty="0" smtClean="0"/>
                        <a:t> a la heterogeneidad de edades; y, a</a:t>
                      </a:r>
                      <a:r>
                        <a:rPr lang="es-ES" baseline="0" dirty="0" smtClean="0"/>
                        <a:t> los </a:t>
                      </a:r>
                      <a:r>
                        <a:rPr lang="es-ES" dirty="0" smtClean="0"/>
                        <a:t> orígenes culturales de los estudiantes</a:t>
                      </a:r>
                      <a:endParaRPr lang="es-ES" dirty="0"/>
                    </a:p>
                  </a:txBody>
                  <a:tcPr/>
                </a:tc>
              </a:tr>
            </a:tbl>
          </a:graphicData>
        </a:graphic>
      </p:graphicFrame>
    </p:spTree>
    <p:extLst>
      <p:ext uri="{BB962C8B-B14F-4D97-AF65-F5344CB8AC3E}">
        <p14:creationId xmlns:p14="http://schemas.microsoft.com/office/powerpoint/2010/main" val="3789290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556792"/>
            <a:ext cx="8640960" cy="4968552"/>
          </a:xfrm>
        </p:spPr>
        <p:txBody>
          <a:bodyPr>
            <a:normAutofit fontScale="92500"/>
          </a:bodyPr>
          <a:lstStyle/>
          <a:p>
            <a:pPr>
              <a:buFont typeface="Arial" pitchFamily="34" charset="0"/>
              <a:buChar char="•"/>
            </a:pPr>
            <a:r>
              <a:rPr lang="es-ES" dirty="0" smtClean="0"/>
              <a:t>Fortalecer la </a:t>
            </a:r>
            <a:r>
              <a:rPr lang="es-ES" dirty="0"/>
              <a:t>cobertura con calidad </a:t>
            </a:r>
            <a:r>
              <a:rPr lang="es-ES" dirty="0" smtClean="0"/>
              <a:t>en </a:t>
            </a:r>
            <a:r>
              <a:rPr lang="es-ES" dirty="0"/>
              <a:t>la educación básica </a:t>
            </a:r>
            <a:r>
              <a:rPr lang="es-ES" dirty="0" smtClean="0"/>
              <a:t>primaria</a:t>
            </a:r>
          </a:p>
          <a:p>
            <a:pPr>
              <a:buFont typeface="Arial" pitchFamily="34" charset="0"/>
              <a:buChar char="•"/>
            </a:pPr>
            <a:r>
              <a:rPr lang="es-ES" dirty="0" smtClean="0"/>
              <a:t>Ofrecer la primaria </a:t>
            </a:r>
            <a:r>
              <a:rPr lang="es-ES" dirty="0"/>
              <a:t>completa, incluyendo el grado obligatorio, mejorando la calidad y cobertura educativa</a:t>
            </a:r>
          </a:p>
          <a:p>
            <a:pPr>
              <a:buFont typeface="Arial" pitchFamily="34" charset="0"/>
              <a:buChar char="•"/>
            </a:pPr>
            <a:r>
              <a:rPr lang="es-ES" dirty="0"/>
              <a:t>Incorporar en el aula materiales educativos  que mejoran los resultados de aprendizaje</a:t>
            </a:r>
          </a:p>
          <a:p>
            <a:pPr>
              <a:buFont typeface="Arial" pitchFamily="34" charset="0"/>
              <a:buChar char="•"/>
            </a:pPr>
            <a:r>
              <a:rPr lang="es-ES" dirty="0"/>
              <a:t>Promover estrategias vivenciales como el gobierno escolar  para mejorar el desarrollo socio-afectivo del niño.</a:t>
            </a:r>
          </a:p>
          <a:p>
            <a:pPr>
              <a:buFont typeface="Arial" pitchFamily="34" charset="0"/>
              <a:buChar char="•"/>
            </a:pPr>
            <a:r>
              <a:rPr lang="es-ES" dirty="0"/>
              <a:t>Promover aprendizajes personalizados, grupales que fomenten la autonomía y la </a:t>
            </a:r>
            <a:r>
              <a:rPr lang="es-ES" dirty="0" smtClean="0"/>
              <a:t>convivencia</a:t>
            </a:r>
          </a:p>
          <a:p>
            <a:pPr>
              <a:buFont typeface="Arial" pitchFamily="34" charset="0"/>
              <a:buChar char="•"/>
            </a:pPr>
            <a:r>
              <a:rPr lang="es-ES" dirty="0" smtClean="0"/>
              <a:t>Incorporar la familia y la comunidad  a los procesos de aprendizajes  para que estos sean pertinentes, contextualizados y respondan a las características y necesidades del niño</a:t>
            </a:r>
            <a:endParaRPr lang="es-ES" dirty="0"/>
          </a:p>
        </p:txBody>
      </p:sp>
      <p:sp>
        <p:nvSpPr>
          <p:cNvPr id="3" name="2 Título"/>
          <p:cNvSpPr>
            <a:spLocks noGrp="1"/>
          </p:cNvSpPr>
          <p:nvPr>
            <p:ph type="title"/>
          </p:nvPr>
        </p:nvSpPr>
        <p:spPr>
          <a:xfrm>
            <a:off x="457200" y="338328"/>
            <a:ext cx="8229600" cy="930432"/>
          </a:xfrm>
        </p:spPr>
        <p:txBody>
          <a:bodyPr>
            <a:normAutofit fontScale="90000"/>
          </a:bodyPr>
          <a:lstStyle/>
          <a:p>
            <a:r>
              <a:rPr lang="es-ES" dirty="0" smtClean="0"/>
              <a:t/>
            </a:r>
            <a:br>
              <a:rPr lang="es-ES" dirty="0" smtClean="0"/>
            </a:br>
            <a:r>
              <a:rPr lang="es-ES" dirty="0" smtClean="0"/>
              <a:t>PROPÓSITOS </a:t>
            </a:r>
            <a:r>
              <a:rPr lang="es-ES" dirty="0"/>
              <a:t/>
            </a:r>
            <a:br>
              <a:rPr lang="es-ES" dirty="0"/>
            </a:br>
            <a:endParaRPr lang="es-ES" dirty="0"/>
          </a:p>
        </p:txBody>
      </p:sp>
    </p:spTree>
    <p:extLst>
      <p:ext uri="{BB962C8B-B14F-4D97-AF65-F5344CB8AC3E}">
        <p14:creationId xmlns:p14="http://schemas.microsoft.com/office/powerpoint/2010/main" val="109944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1628800"/>
            <a:ext cx="8712968" cy="4896544"/>
          </a:xfrm>
        </p:spPr>
        <p:txBody>
          <a:bodyPr>
            <a:normAutofit fontScale="77500" lnSpcReduction="20000"/>
          </a:bodyPr>
          <a:lstStyle/>
          <a:p>
            <a:pPr algn="just"/>
            <a:r>
              <a:rPr lang="es-ES" dirty="0"/>
              <a:t>APRENDIZAJE ACTIVO CENTRADO EN EL ESTUDIANTE. </a:t>
            </a:r>
            <a:r>
              <a:rPr lang="es-ES" dirty="0" smtClean="0"/>
              <a:t>Valora </a:t>
            </a:r>
            <a:r>
              <a:rPr lang="es-ES" dirty="0"/>
              <a:t>al alumno como el centro del </a:t>
            </a:r>
            <a:r>
              <a:rPr lang="es-ES" dirty="0" smtClean="0"/>
              <a:t>aprendizaje;  </a:t>
            </a:r>
            <a:r>
              <a:rPr lang="es-ES" dirty="0"/>
              <a:t>Los niños aprenden por medio de situaciones que ellos puedan manipular y observar directamente</a:t>
            </a:r>
            <a:r>
              <a:rPr lang="es-ES" dirty="0" smtClean="0"/>
              <a:t>.</a:t>
            </a:r>
          </a:p>
          <a:p>
            <a:pPr algn="just">
              <a:buFont typeface="Arial" pitchFamily="34" charset="0"/>
              <a:buChar char="•"/>
            </a:pPr>
            <a:r>
              <a:rPr lang="es-ES" dirty="0"/>
              <a:t>Integra los saberes previos de los </a:t>
            </a:r>
            <a:r>
              <a:rPr lang="es-ES" dirty="0" smtClean="0"/>
              <a:t>y las estudiantes </a:t>
            </a:r>
            <a:r>
              <a:rPr lang="es-ES" dirty="0"/>
              <a:t>a las experiencias nuevas de aprendizaje, mejorando su rendimiento y, </a:t>
            </a:r>
            <a:r>
              <a:rPr lang="es-ES" dirty="0" smtClean="0"/>
              <a:t>desde la idea: </a:t>
            </a:r>
            <a:r>
              <a:rPr lang="es-ES" dirty="0"/>
              <a:t>“aprendiendo a aprender” por sí </a:t>
            </a:r>
            <a:r>
              <a:rPr lang="es-ES" dirty="0" smtClean="0"/>
              <a:t>mismos.</a:t>
            </a:r>
          </a:p>
          <a:p>
            <a:pPr algn="just">
              <a:buFont typeface="Arial" pitchFamily="34" charset="0"/>
              <a:buChar char="•"/>
            </a:pPr>
            <a:r>
              <a:rPr lang="es-ES" dirty="0"/>
              <a:t>Propicia un aprendizaje activo, participativo y cooperativo, desarrolla capacidades de pensamiento analítico, creativo e </a:t>
            </a:r>
            <a:r>
              <a:rPr lang="es-ES" dirty="0" smtClean="0"/>
              <a:t>investigativo.</a:t>
            </a:r>
          </a:p>
          <a:p>
            <a:pPr algn="just"/>
            <a:endParaRPr lang="es-ES" dirty="0"/>
          </a:p>
          <a:p>
            <a:pPr algn="just"/>
            <a:r>
              <a:rPr lang="es-ES" dirty="0"/>
              <a:t>PROMOCION  FLEXIBLE: El educando avanza según su propio ritmo  de </a:t>
            </a:r>
            <a:r>
              <a:rPr lang="es-ES" dirty="0" smtClean="0"/>
              <a:t>aprendizaje: </a:t>
            </a:r>
            <a:r>
              <a:rPr lang="es-ES" dirty="0"/>
              <a:t>acorde </a:t>
            </a:r>
            <a:r>
              <a:rPr lang="es-ES" dirty="0" smtClean="0"/>
              <a:t>con </a:t>
            </a:r>
            <a:r>
              <a:rPr lang="es-ES" dirty="0"/>
              <a:t>su ritmo de trabajo tiene la oportunidad de avanzar de un grado a otro a través de la promoción </a:t>
            </a:r>
            <a:r>
              <a:rPr lang="es-ES" dirty="0" smtClean="0"/>
              <a:t>flexible; ofrece </a:t>
            </a:r>
            <a:r>
              <a:rPr lang="es-ES" dirty="0"/>
              <a:t>continuidad del proceso educativo en caso de ausencias temporales a la escuela</a:t>
            </a:r>
            <a:endParaRPr lang="es-ES" dirty="0" smtClean="0"/>
          </a:p>
          <a:p>
            <a:pPr algn="just"/>
            <a:endParaRPr lang="es-ES" dirty="0"/>
          </a:p>
          <a:p>
            <a:pPr algn="just"/>
            <a:r>
              <a:rPr lang="es-ES" dirty="0"/>
              <a:t> RELACION ESCUELA COMUNIDAD: </a:t>
            </a:r>
          </a:p>
          <a:p>
            <a:pPr algn="just"/>
            <a:r>
              <a:rPr lang="es-ES" dirty="0"/>
              <a:t>  Promover relaciones entre la escuela y la comunidad  con el fin de educar individuos  con identidad personal y cultural, con capacidad de comprender  la sociedad donde viven</a:t>
            </a:r>
          </a:p>
          <a:p>
            <a:endParaRPr lang="es-ES" dirty="0"/>
          </a:p>
        </p:txBody>
      </p:sp>
      <p:sp>
        <p:nvSpPr>
          <p:cNvPr id="3" name="2 Título"/>
          <p:cNvSpPr>
            <a:spLocks noGrp="1"/>
          </p:cNvSpPr>
          <p:nvPr>
            <p:ph type="title"/>
          </p:nvPr>
        </p:nvSpPr>
        <p:spPr/>
        <p:txBody>
          <a:bodyPr/>
          <a:lstStyle/>
          <a:p>
            <a:r>
              <a:rPr lang="es-ES" dirty="0" smtClean="0"/>
              <a:t>PRINCIPIOS</a:t>
            </a:r>
            <a:endParaRPr lang="es-ES" dirty="0"/>
          </a:p>
        </p:txBody>
      </p:sp>
    </p:spTree>
    <p:extLst>
      <p:ext uri="{BB962C8B-B14F-4D97-AF65-F5344CB8AC3E}">
        <p14:creationId xmlns:p14="http://schemas.microsoft.com/office/powerpoint/2010/main" val="91273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784975" cy="5184576"/>
          </a:xfrm>
        </p:spPr>
        <p:txBody>
          <a:bodyPr>
            <a:normAutofit fontScale="92500"/>
          </a:bodyPr>
          <a:lstStyle/>
          <a:p>
            <a:pPr algn="just"/>
            <a:r>
              <a:rPr lang="es-ES" dirty="0"/>
              <a:t>Desarrolla áreas obligatorias y </a:t>
            </a:r>
            <a:r>
              <a:rPr lang="es-ES" dirty="0" smtClean="0"/>
              <a:t>fundamentales, de acuerdo con la Ley 115 de 1994, </a:t>
            </a:r>
            <a:r>
              <a:rPr lang="es-ES" dirty="0"/>
              <a:t>articuladas al trabajo por proyectos pedagógicos y construcción del conocimiento en </a:t>
            </a:r>
            <a:r>
              <a:rPr lang="es-ES" dirty="0" smtClean="0"/>
              <a:t>grupo.</a:t>
            </a:r>
          </a:p>
          <a:p>
            <a:pPr algn="just"/>
            <a:r>
              <a:rPr lang="es-ES" dirty="0" smtClean="0"/>
              <a:t>Promueve </a:t>
            </a:r>
            <a:r>
              <a:rPr lang="es-ES" dirty="0"/>
              <a:t>procesos de aprendizaje </a:t>
            </a:r>
            <a:r>
              <a:rPr lang="es-ES" dirty="0" smtClean="0"/>
              <a:t>creativos, novedosos y  de evaluación </a:t>
            </a:r>
            <a:r>
              <a:rPr lang="es-ES" dirty="0"/>
              <a:t>y auto evaluación</a:t>
            </a:r>
            <a:r>
              <a:rPr lang="es-ES" dirty="0" smtClean="0"/>
              <a:t> participativos.</a:t>
            </a:r>
          </a:p>
          <a:p>
            <a:pPr algn="just"/>
            <a:endParaRPr lang="es-ES" dirty="0" smtClean="0"/>
          </a:p>
          <a:p>
            <a:pPr algn="just"/>
            <a:r>
              <a:rPr lang="es-ES" dirty="0"/>
              <a:t>L</a:t>
            </a:r>
            <a:r>
              <a:rPr lang="es-ES" dirty="0" smtClean="0"/>
              <a:t>as </a:t>
            </a:r>
            <a:r>
              <a:rPr lang="es-ES" dirty="0"/>
              <a:t>actividades pedagógicas se desarrollan </a:t>
            </a:r>
            <a:r>
              <a:rPr lang="es-ES" dirty="0" smtClean="0"/>
              <a:t>con </a:t>
            </a:r>
            <a:r>
              <a:rPr lang="es-ES" dirty="0"/>
              <a:t>módulos o guías de aprendizaje, </a:t>
            </a:r>
            <a:r>
              <a:rPr lang="es-ES" dirty="0" smtClean="0"/>
              <a:t>mediante </a:t>
            </a:r>
            <a:r>
              <a:rPr lang="es-ES" dirty="0"/>
              <a:t>estrategias de trabajo individual y grupal</a:t>
            </a:r>
            <a:r>
              <a:rPr lang="es-ES" dirty="0" smtClean="0"/>
              <a:t>.</a:t>
            </a:r>
          </a:p>
          <a:p>
            <a:pPr marL="0" indent="0" algn="just">
              <a:buNone/>
            </a:pPr>
            <a:endParaRPr lang="es-ES" dirty="0" smtClean="0"/>
          </a:p>
          <a:p>
            <a:pPr algn="just"/>
            <a:r>
              <a:rPr lang="es-ES" dirty="0" smtClean="0"/>
              <a:t>Las guías plantean </a:t>
            </a:r>
            <a:r>
              <a:rPr lang="es-ES" dirty="0"/>
              <a:t>un currículo basado en las necesidades del contexto y desarrollan una metodología activa a través de diferentes etapas del aprendizaje </a:t>
            </a:r>
            <a:r>
              <a:rPr lang="es-ES" dirty="0" smtClean="0"/>
              <a:t>que facilitan al/a niño/a </a:t>
            </a:r>
            <a:r>
              <a:rPr lang="es-ES" dirty="0"/>
              <a:t>la construcción, la apropiación y el refuerzo del conocimiento. Las etapas están referidas a </a:t>
            </a:r>
            <a:r>
              <a:rPr lang="es-ES" b="1" dirty="0"/>
              <a:t>actividades básicas</a:t>
            </a:r>
            <a:r>
              <a:rPr lang="es-ES" dirty="0"/>
              <a:t>, de </a:t>
            </a:r>
            <a:r>
              <a:rPr lang="es-ES" b="1" dirty="0"/>
              <a:t>práctic</a:t>
            </a:r>
            <a:r>
              <a:rPr lang="es-ES" dirty="0"/>
              <a:t>a y de </a:t>
            </a:r>
            <a:r>
              <a:rPr lang="es-ES" b="1" dirty="0"/>
              <a:t>aplicación</a:t>
            </a:r>
            <a:r>
              <a:rPr lang="es-ES" dirty="0"/>
              <a:t>.</a:t>
            </a:r>
          </a:p>
        </p:txBody>
      </p:sp>
      <p:sp>
        <p:nvSpPr>
          <p:cNvPr id="3" name="2 Título"/>
          <p:cNvSpPr>
            <a:spLocks noGrp="1"/>
          </p:cNvSpPr>
          <p:nvPr>
            <p:ph type="title"/>
          </p:nvPr>
        </p:nvSpPr>
        <p:spPr/>
        <p:txBody>
          <a:bodyPr/>
          <a:lstStyle/>
          <a:p>
            <a:r>
              <a:rPr lang="es-ES" dirty="0" smtClean="0"/>
              <a:t>PRINCIPIOS</a:t>
            </a:r>
            <a:endParaRPr lang="es-ES" dirty="0"/>
          </a:p>
        </p:txBody>
      </p:sp>
    </p:spTree>
    <p:extLst>
      <p:ext uri="{BB962C8B-B14F-4D97-AF65-F5344CB8AC3E}">
        <p14:creationId xmlns:p14="http://schemas.microsoft.com/office/powerpoint/2010/main" val="95979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784975" cy="5184576"/>
          </a:xfrm>
        </p:spPr>
        <p:txBody>
          <a:bodyPr>
            <a:normAutofit/>
          </a:bodyPr>
          <a:lstStyle/>
          <a:p>
            <a:pPr algn="just"/>
            <a:r>
              <a:rPr lang="es-ES" dirty="0"/>
              <a:t>El </a:t>
            </a:r>
            <a:r>
              <a:rPr lang="es-ES" dirty="0" smtClean="0"/>
              <a:t>proceso </a:t>
            </a:r>
            <a:r>
              <a:rPr lang="es-ES" dirty="0"/>
              <a:t>educativo se realiza en la jornada académica regular de lunes a viernes y está mediado por el uso de diferentes fuentes de información </a:t>
            </a:r>
            <a:r>
              <a:rPr lang="es-ES" dirty="0" smtClean="0"/>
              <a:t>o Centros de </a:t>
            </a:r>
            <a:r>
              <a:rPr lang="es-ES" dirty="0"/>
              <a:t>recursos de aprendizaje que le permiten al alumno acceder a la realización de pequeñas investigaciones, profundizar conceptos, desarrollar ideas, comprobar teorías y realizar experimentos que le ayuden a construir su propio </a:t>
            </a:r>
            <a:r>
              <a:rPr lang="es-ES" dirty="0" smtClean="0"/>
              <a:t>conocimiento, tales como:</a:t>
            </a:r>
          </a:p>
          <a:p>
            <a:pPr marL="0" indent="0" algn="just">
              <a:buNone/>
            </a:pPr>
            <a:endParaRPr lang="es-ES" dirty="0" smtClean="0"/>
          </a:p>
          <a:p>
            <a:pPr algn="just">
              <a:buFont typeface="Arial" pitchFamily="34" charset="0"/>
              <a:buChar char="•"/>
            </a:pPr>
            <a:r>
              <a:rPr lang="es-ES" dirty="0" smtClean="0"/>
              <a:t>Espacios de fortalecimiento </a:t>
            </a:r>
            <a:r>
              <a:rPr lang="es-ES" dirty="0"/>
              <a:t>del aprendizaje. </a:t>
            </a:r>
            <a:endParaRPr lang="es-ES" dirty="0" smtClean="0"/>
          </a:p>
          <a:p>
            <a:pPr algn="just">
              <a:buFont typeface="Arial" pitchFamily="34" charset="0"/>
              <a:buChar char="•"/>
            </a:pPr>
            <a:r>
              <a:rPr lang="es-ES" dirty="0" smtClean="0"/>
              <a:t>Las </a:t>
            </a:r>
            <a:r>
              <a:rPr lang="es-ES" dirty="0"/>
              <a:t>bibliotecas de </a:t>
            </a:r>
            <a:r>
              <a:rPr lang="es-ES" dirty="0" smtClean="0"/>
              <a:t>aula.</a:t>
            </a:r>
          </a:p>
          <a:p>
            <a:pPr algn="just">
              <a:buFont typeface="Arial" pitchFamily="34" charset="0"/>
              <a:buChar char="•"/>
            </a:pPr>
            <a:r>
              <a:rPr lang="es-ES" dirty="0" smtClean="0"/>
              <a:t>Rincones </a:t>
            </a:r>
            <a:r>
              <a:rPr lang="es-ES" dirty="0"/>
              <a:t>de </a:t>
            </a:r>
            <a:r>
              <a:rPr lang="es-ES" dirty="0" smtClean="0"/>
              <a:t>trabajo.</a:t>
            </a:r>
          </a:p>
          <a:p>
            <a:pPr algn="just">
              <a:buFont typeface="Arial" pitchFamily="34" charset="0"/>
              <a:buChar char="•"/>
            </a:pPr>
            <a:r>
              <a:rPr lang="es-ES" dirty="0" smtClean="0"/>
              <a:t>.</a:t>
            </a:r>
            <a:endParaRPr lang="es-ES" dirty="0"/>
          </a:p>
        </p:txBody>
      </p:sp>
      <p:sp>
        <p:nvSpPr>
          <p:cNvPr id="3" name="2 Título"/>
          <p:cNvSpPr>
            <a:spLocks noGrp="1"/>
          </p:cNvSpPr>
          <p:nvPr>
            <p:ph type="title"/>
          </p:nvPr>
        </p:nvSpPr>
        <p:spPr/>
        <p:txBody>
          <a:bodyPr/>
          <a:lstStyle/>
          <a:p>
            <a:r>
              <a:rPr lang="es-ES" dirty="0" smtClean="0"/>
              <a:t>PRINCIPIOS</a:t>
            </a:r>
            <a:endParaRPr lang="es-ES" dirty="0"/>
          </a:p>
        </p:txBody>
      </p:sp>
    </p:spTree>
    <p:extLst>
      <p:ext uri="{BB962C8B-B14F-4D97-AF65-F5344CB8AC3E}">
        <p14:creationId xmlns:p14="http://schemas.microsoft.com/office/powerpoint/2010/main" val="1151922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471</TotalTime>
  <Words>1545</Words>
  <Application>Microsoft Office PowerPoint</Application>
  <PresentationFormat>Presentación en pantalla (4:3)</PresentationFormat>
  <Paragraphs>132</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Forma de onda</vt:lpstr>
      <vt:lpstr>ESCUELA NUEVA</vt:lpstr>
      <vt:lpstr>DEFINICÓN DE MODELOS EDUCATIVOS FLEXIBLES</vt:lpstr>
      <vt:lpstr>DEFINICIÓN DE ESCUELA NUEVA</vt:lpstr>
      <vt:lpstr>LA ESCUELA NUEVA</vt:lpstr>
      <vt:lpstr>FICHA TÉCNICA DE ESCUELA NUEVA</vt:lpstr>
      <vt:lpstr> PROPÓSITOS  </vt:lpstr>
      <vt:lpstr>PRINCIPIOS</vt:lpstr>
      <vt:lpstr>PRINCIPIOS</vt:lpstr>
      <vt:lpstr>PRINCIPIOS</vt:lpstr>
      <vt:lpstr>PRINCIPIOS</vt:lpstr>
      <vt:lpstr>Presentación de PowerPoint</vt:lpstr>
      <vt:lpstr>COMPONENTES</vt:lpstr>
      <vt:lpstr>COMPONENTES</vt:lpstr>
      <vt:lpstr>COMPONENTES</vt:lpstr>
      <vt:lpstr>COMPONENTES</vt:lpstr>
      <vt:lpstr>componentes</vt:lpstr>
      <vt:lpstr>CANASTA EDUCATIVA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NUEVA</dc:title>
  <dc:creator>Personal</dc:creator>
  <cp:lastModifiedBy>Personal</cp:lastModifiedBy>
  <cp:revision>17</cp:revision>
  <dcterms:created xsi:type="dcterms:W3CDTF">2012-04-03T21:01:25Z</dcterms:created>
  <dcterms:modified xsi:type="dcterms:W3CDTF">2012-05-23T01:55:49Z</dcterms:modified>
</cp:coreProperties>
</file>